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797979"/>
        </a:solidFill>
        <a:effectLst/>
        <a:uFillTx/>
        <a:latin typeface="Adobe Clean Bold SemiCondensed"/>
        <a:ea typeface="Adobe Clean Bold SemiCondensed"/>
        <a:cs typeface="Adobe Clean Bold SemiCondensed"/>
        <a:sym typeface="Adobe Clean Bold SemiCondensed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797979"/>
        </a:solidFill>
        <a:effectLst/>
        <a:uFillTx/>
        <a:latin typeface="Adobe Clean Bold SemiCondensed"/>
        <a:ea typeface="Adobe Clean Bold SemiCondensed"/>
        <a:cs typeface="Adobe Clean Bold SemiCondensed"/>
        <a:sym typeface="Adobe Clean Bold SemiCondensed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797979"/>
        </a:solidFill>
        <a:effectLst/>
        <a:uFillTx/>
        <a:latin typeface="Adobe Clean Bold SemiCondensed"/>
        <a:ea typeface="Adobe Clean Bold SemiCondensed"/>
        <a:cs typeface="Adobe Clean Bold SemiCondensed"/>
        <a:sym typeface="Adobe Clean Bold SemiCondensed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797979"/>
        </a:solidFill>
        <a:effectLst/>
        <a:uFillTx/>
        <a:latin typeface="Adobe Clean Bold SemiCondensed"/>
        <a:ea typeface="Adobe Clean Bold SemiCondensed"/>
        <a:cs typeface="Adobe Clean Bold SemiCondensed"/>
        <a:sym typeface="Adobe Clean Bold SemiCondensed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797979"/>
        </a:solidFill>
        <a:effectLst/>
        <a:uFillTx/>
        <a:latin typeface="Adobe Clean Bold SemiCondensed"/>
        <a:ea typeface="Adobe Clean Bold SemiCondensed"/>
        <a:cs typeface="Adobe Clean Bold SemiCondensed"/>
        <a:sym typeface="Adobe Clean Bold SemiCondensed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797979"/>
        </a:solidFill>
        <a:effectLst/>
        <a:uFillTx/>
        <a:latin typeface="Adobe Clean Bold SemiCondensed"/>
        <a:ea typeface="Adobe Clean Bold SemiCondensed"/>
        <a:cs typeface="Adobe Clean Bold SemiCondensed"/>
        <a:sym typeface="Adobe Clean Bold SemiCondensed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797979"/>
        </a:solidFill>
        <a:effectLst/>
        <a:uFillTx/>
        <a:latin typeface="Adobe Clean Bold SemiCondensed"/>
        <a:ea typeface="Adobe Clean Bold SemiCondensed"/>
        <a:cs typeface="Adobe Clean Bold SemiCondensed"/>
        <a:sym typeface="Adobe Clean Bold SemiCondensed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797979"/>
        </a:solidFill>
        <a:effectLst/>
        <a:uFillTx/>
        <a:latin typeface="Adobe Clean Bold SemiCondensed"/>
        <a:ea typeface="Adobe Clean Bold SemiCondensed"/>
        <a:cs typeface="Adobe Clean Bold SemiCondensed"/>
        <a:sym typeface="Adobe Clean Bold SemiCondensed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797979"/>
        </a:solidFill>
        <a:effectLst/>
        <a:uFillTx/>
        <a:latin typeface="Adobe Clean Bold SemiCondensed"/>
        <a:ea typeface="Adobe Clean Bold SemiCondensed"/>
        <a:cs typeface="Adobe Clean Bold SemiCondensed"/>
        <a:sym typeface="Adobe Clean Bold SemiCondense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/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/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/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/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/>
          <p:nvPr>
            <p:ph type="body" sz="quarter" idx="1"/>
          </p:nvPr>
        </p:nvSpPr>
        <p:spPr>
          <a:xfrm>
            <a:off x="1651000" y="66929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/>
          <p:nvPr>
            <p:ph type="body" idx="1"/>
          </p:nvPr>
        </p:nvSpPr>
        <p:spPr>
          <a:xfrm>
            <a:off x="1689100" y="1778000"/>
            <a:ext cx="21005800" cy="101727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/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941069" marR="0" indent="-941069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
</file>

<file path=ppt/slides/_rels/slide10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0.png"/></Relationships>

</file>

<file path=ppt/slides/_rels/slide10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/Relationships>

</file>

<file path=ppt/slides/_rels/slide10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4.png"/><Relationship Id="rId7" Type="http://schemas.openxmlformats.org/officeDocument/2006/relationships/image" Target="../media/image20.tif"/></Relationships>

</file>

<file path=ppt/slides/_rels/slide10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
</file>

<file path=ppt/slides/_rels/slide10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9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9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29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.tif"/><Relationship Id="rId7" Type="http://schemas.openxmlformats.org/officeDocument/2006/relationships/image" Target="../media/image4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Relationship Id="rId3" Type="http://schemas.openxmlformats.org/officeDocument/2006/relationships/image" Target="../media/image35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Relationship Id="rId3" Type="http://schemas.openxmlformats.org/officeDocument/2006/relationships/image" Target="../media/image36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tif"/><Relationship Id="rId3" Type="http://schemas.openxmlformats.org/officeDocument/2006/relationships/image" Target="../media/image41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jpeg"/><Relationship Id="rId3" Type="http://schemas.openxmlformats.org/officeDocument/2006/relationships/image" Target="../media/image9.tif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tif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tif"/><Relationship Id="rId3" Type="http://schemas.openxmlformats.org/officeDocument/2006/relationships/image" Target="../media/image44.pn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45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jpe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pn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tif"/><Relationship Id="rId3" Type="http://schemas.openxmlformats.org/officeDocument/2006/relationships/image" Target="../media/image50.png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jpeg"/><Relationship Id="rId3" Type="http://schemas.openxmlformats.org/officeDocument/2006/relationships/image" Target="../media/image2.png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tif"/><Relationship Id="rId3" Type="http://schemas.openxmlformats.org/officeDocument/2006/relationships/image" Target="../media/image51.png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tif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tif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jpeg"/></Relationships>
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png"/></Relationships>
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png"/></Relationships>
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/Relationships>

</file>

<file path=ppt/slides/_rels/slide7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tif"/><Relationship Id="rId3" Type="http://schemas.openxmlformats.org/officeDocument/2006/relationships/image" Target="../media/image54.png"/></Relationships>

</file>

<file path=ppt/slides/_rels/slide7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eg"/><Relationship Id="rId3" Type="http://schemas.openxmlformats.org/officeDocument/2006/relationships/image" Target="../media/image55.png"/></Relationships>

</file>

<file path=ppt/slides/_rels/slide7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png"/></Relationships>

</file>

<file path=ppt/slides/_rels/slide7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jpeg"/><Relationship Id="rId3" Type="http://schemas.openxmlformats.org/officeDocument/2006/relationships/image" Target="../media/image57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image" Target="../media/image2.tif"/></Relationships>

</file>

<file path=ppt/slides/_rels/slide8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eg"/><Relationship Id="rId3" Type="http://schemas.openxmlformats.org/officeDocument/2006/relationships/image" Target="../media/image17.tif"/></Relationships>

</file>

<file path=ppt/slides/_rels/slide8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jpeg"/><Relationship Id="rId3" Type="http://schemas.openxmlformats.org/officeDocument/2006/relationships/image" Target="../media/image58.png"/></Relationships>

</file>

<file path=ppt/slides/_rels/slide8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jpeg"/><Relationship Id="rId3" Type="http://schemas.openxmlformats.org/officeDocument/2006/relationships/image" Target="../media/image59.png"/></Relationships>

</file>

<file path=ppt/slides/_rels/slide8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jpeg"/></Relationships>

</file>

<file path=ppt/slides/_rels/slide8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jpeg"/></Relationships>

</file>

<file path=ppt/slides/_rels/slide8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jpeg"/></Relationships>

</file>

<file path=ppt/slides/_rels/slide8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png"/><Relationship Id="rId3" Type="http://schemas.openxmlformats.org/officeDocument/2006/relationships/image" Target="../media/image38.jpeg"/><Relationship Id="rId4" Type="http://schemas.openxmlformats.org/officeDocument/2006/relationships/image" Target="../media/image61.png"/></Relationships>

</file>

<file path=ppt/slides/_rels/slide8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/Relationships>

</file>

<file path=ppt/slides/_rels/slide8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
</file>

<file path=ppt/slides/_rels/slide8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9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jpeg"/></Relationships>

</file>

<file path=ppt/slides/_rels/slide9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7.png"/></Relationships>

</file>

<file path=ppt/slides/_rels/slide9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jpeg"/></Relationships>

</file>

<file path=ppt/slides/_rels/slide9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8.png"/></Relationships>

</file>

<file path=ppt/slides/_rels/slide9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jpeg"/></Relationships>

</file>

<file path=ppt/slides/_rels/slide9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jpeg"/></Relationships>

</file>

<file path=ppt/slides/_rels/slide9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jpeg"/></Relationships>

</file>

<file path=ppt/slides/_rels/slide9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png"/></Relationships>

</file>

<file path=ppt/slides/_rels/slide9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tif"/></Relationships>

</file>

<file path=ppt/slides/_rels/slide9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65" y="776273"/>
            <a:ext cx="24306634" cy="121634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401" y="-7765"/>
            <a:ext cx="24498362" cy="13814355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4.0"/>
          <p:cNvSpPr/>
          <p:nvPr/>
        </p:nvSpPr>
        <p:spPr>
          <a:xfrm>
            <a:off x="283906" y="5636740"/>
            <a:ext cx="1079755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4.0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Screen Shot 2016-08-19 at 8.01.33 AM.png" descr="Screen Shot 2016-08-19 at 8.01.3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29216" y="7774"/>
            <a:ext cx="18325568" cy="13700452"/>
          </a:xfrm>
          <a:prstGeom prst="rect">
            <a:avLst/>
          </a:prstGeom>
          <a:ln w="12700">
            <a:miter lim="400000"/>
          </a:ln>
        </p:spPr>
      </p:pic>
      <p:sp>
        <p:nvSpPr>
          <p:cNvPr id="645" name="DR DIANA OBLINGER"/>
          <p:cNvSpPr/>
          <p:nvPr/>
        </p:nvSpPr>
        <p:spPr>
          <a:xfrm>
            <a:off x="18393841" y="13154256"/>
            <a:ext cx="2501266" cy="396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z="2000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lvl1pPr>
          </a:lstStyle>
          <a:p>
            <a:pPr/>
            <a:r>
              <a:t> DR DIANA OBLINGER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roup"/>
          <p:cNvGrpSpPr/>
          <p:nvPr/>
        </p:nvGrpSpPr>
        <p:grpSpPr>
          <a:xfrm>
            <a:off x="7414744" y="1848122"/>
            <a:ext cx="16783104" cy="11841413"/>
            <a:chOff x="0" y="0"/>
            <a:chExt cx="16783102" cy="11841412"/>
          </a:xfrm>
        </p:grpSpPr>
        <p:pic>
          <p:nvPicPr>
            <p:cNvPr id="647" name="pasted-image.pdf" descr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6783103" cy="118414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8" name="first day"/>
            <p:cNvSpPr/>
            <p:nvPr/>
          </p:nvSpPr>
          <p:spPr>
            <a:xfrm>
              <a:off x="2016085" y="6328904"/>
              <a:ext cx="1246887" cy="52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2800">
                  <a:solidFill>
                    <a:srgbClr val="000000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lvl1pPr>
            </a:lstStyle>
            <a:p>
              <a:pPr/>
              <a:r>
                <a:t>first day</a:t>
              </a:r>
            </a:p>
          </p:txBody>
        </p:sp>
        <p:sp>
          <p:nvSpPr>
            <p:cNvPr id="649" name="final day"/>
            <p:cNvSpPr/>
            <p:nvPr/>
          </p:nvSpPr>
          <p:spPr>
            <a:xfrm>
              <a:off x="15066231" y="2714444"/>
              <a:ext cx="1306983" cy="52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2800">
                  <a:solidFill>
                    <a:srgbClr val="000000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lvl1pPr>
            </a:lstStyle>
            <a:p>
              <a:pPr/>
              <a:r>
                <a:t>final day</a:t>
              </a:r>
            </a:p>
          </p:txBody>
        </p:sp>
      </p:grpSp>
      <p:pic>
        <p:nvPicPr>
          <p:cNvPr id="651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47508" y="9410262"/>
            <a:ext cx="4144703" cy="29449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4" name="Group"/>
          <p:cNvGrpSpPr/>
          <p:nvPr/>
        </p:nvGrpSpPr>
        <p:grpSpPr>
          <a:xfrm>
            <a:off x="11360298" y="1574598"/>
            <a:ext cx="5930817" cy="1625601"/>
            <a:chOff x="0" y="0"/>
            <a:chExt cx="5930815" cy="1625599"/>
          </a:xfrm>
        </p:grpSpPr>
        <p:sp>
          <p:nvSpPr>
            <p:cNvPr id="652" name="from"/>
            <p:cNvSpPr/>
            <p:nvPr/>
          </p:nvSpPr>
          <p:spPr>
            <a:xfrm>
              <a:off x="-1" y="489230"/>
              <a:ext cx="955549" cy="647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3600">
                  <a:solidFill>
                    <a:srgbClr val="000000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lvl1pPr>
            </a:lstStyle>
            <a:p>
              <a:pPr/>
              <a:r>
                <a:t>from</a:t>
              </a:r>
            </a:p>
          </p:txBody>
        </p:sp>
        <p:sp>
          <p:nvSpPr>
            <p:cNvPr id="653" name="learning"/>
            <p:cNvSpPr/>
            <p:nvPr/>
          </p:nvSpPr>
          <p:spPr>
            <a:xfrm>
              <a:off x="925999" y="-1"/>
              <a:ext cx="5004817" cy="162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584200">
                <a:defRPr b="1" sz="12000">
                  <a:solidFill>
                    <a:srgbClr val="424242"/>
                  </a:solidFill>
                </a:defRPr>
              </a:pPr>
              <a:r>
                <a:rPr>
                  <a:solidFill>
                    <a:srgbClr val="A9A9A9"/>
                  </a:solidFill>
                </a:rPr>
                <a:t>l</a:t>
              </a:r>
              <a:r>
                <a:t>earning</a:t>
              </a:r>
            </a:p>
          </p:txBody>
        </p:sp>
      </p:grpSp>
      <p:grpSp>
        <p:nvGrpSpPr>
          <p:cNvPr id="657" name="Group"/>
          <p:cNvGrpSpPr/>
          <p:nvPr/>
        </p:nvGrpSpPr>
        <p:grpSpPr>
          <a:xfrm>
            <a:off x="20749412" y="1196442"/>
            <a:ext cx="2753002" cy="1041961"/>
            <a:chOff x="203199" y="0"/>
            <a:chExt cx="2753001" cy="1041960"/>
          </a:xfrm>
        </p:grpSpPr>
        <p:sp>
          <p:nvSpPr>
            <p:cNvPr id="655" name="competent"/>
            <p:cNvSpPr/>
            <p:nvPr/>
          </p:nvSpPr>
          <p:spPr>
            <a:xfrm>
              <a:off x="203200" y="-1"/>
              <a:ext cx="2549483" cy="816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>
              <a:lvl1pPr algn="l" defTabSz="325120">
                <a:defRPr>
                  <a:solidFill>
                    <a:srgbClr val="000000"/>
                  </a:solidFill>
                  <a:latin typeface="DIN Condensed"/>
                  <a:ea typeface="DIN Condensed"/>
                  <a:cs typeface="DIN Condensed"/>
                  <a:sym typeface="DIN Condensed"/>
                </a:defRPr>
              </a:lvl1pPr>
            </a:lstStyle>
            <a:p>
              <a:pPr/>
              <a:r>
                <a:t>competent</a:t>
              </a:r>
            </a:p>
          </p:txBody>
        </p:sp>
        <p:sp>
          <p:nvSpPr>
            <p:cNvPr id="656" name="person"/>
            <p:cNvSpPr/>
            <p:nvPr/>
          </p:nvSpPr>
          <p:spPr>
            <a:xfrm>
              <a:off x="1814217" y="518875"/>
              <a:ext cx="1141985" cy="52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2800">
                  <a:solidFill>
                    <a:srgbClr val="000000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lvl1pPr>
            </a:lstStyle>
            <a:p>
              <a:pPr/>
              <a:r>
                <a:t>person</a:t>
              </a:r>
            </a:p>
          </p:txBody>
        </p:sp>
      </p:grpSp>
      <p:grpSp>
        <p:nvGrpSpPr>
          <p:cNvPr id="660" name="Group"/>
          <p:cNvGrpSpPr/>
          <p:nvPr/>
        </p:nvGrpSpPr>
        <p:grpSpPr>
          <a:xfrm>
            <a:off x="676506" y="6203244"/>
            <a:ext cx="6936103" cy="5696719"/>
            <a:chOff x="0" y="0"/>
            <a:chExt cx="6936102" cy="5696717"/>
          </a:xfrm>
        </p:grpSpPr>
        <p:sp>
          <p:nvSpPr>
            <p:cNvPr id="658" name="achievement of student…"/>
            <p:cNvSpPr/>
            <p:nvPr/>
          </p:nvSpPr>
          <p:spPr>
            <a:xfrm>
              <a:off x="0" y="4880528"/>
              <a:ext cx="6936103" cy="816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7093" tIns="27093" rIns="27093" bIns="27093" numCol="1" anchor="t">
              <a:spAutoFit/>
            </a:bodyPr>
            <a:lstStyle>
              <a:lvl1pPr defTabSz="587022">
                <a:defRPr>
                  <a:solidFill>
                    <a:srgbClr val="424242"/>
                  </a:solidFill>
                  <a:latin typeface="DIN Condensed"/>
                  <a:ea typeface="DIN Condensed"/>
                  <a:cs typeface="DIN Condensed"/>
                  <a:sym typeface="DIN Condensed"/>
                </a:defRPr>
              </a:lvl1pPr>
            </a:lstStyle>
            <a:p>
              <a:pPr/>
              <a:r>
                <a:t>achievement of student…</a:t>
              </a:r>
            </a:p>
          </p:txBody>
        </p:sp>
        <p:pic>
          <p:nvPicPr>
            <p:cNvPr id="659" name="pasted-image.pdf" descr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68979" y="0"/>
              <a:ext cx="5198144" cy="56608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61" name="pasted-image.pdf" descr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091" y="107244"/>
            <a:ext cx="3891361" cy="3324658"/>
          </a:xfrm>
          <a:prstGeom prst="rect">
            <a:avLst/>
          </a:prstGeom>
          <a:ln w="12700">
            <a:miter lim="400000"/>
          </a:ln>
        </p:spPr>
      </p:pic>
      <p:sp>
        <p:nvSpPr>
          <p:cNvPr id="662" name="Development"/>
          <p:cNvSpPr/>
          <p:nvPr/>
        </p:nvSpPr>
        <p:spPr>
          <a:xfrm>
            <a:off x="8607571" y="2380721"/>
            <a:ext cx="8010145" cy="1900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2000">
                <a:solidFill>
                  <a:srgbClr val="007AAA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>
                <a:solidFill>
                  <a:srgbClr val="424242"/>
                </a:solidFill>
              </a:rPr>
              <a:t>D</a:t>
            </a:r>
            <a:r>
              <a:rPr>
                <a:solidFill>
                  <a:srgbClr val="A9A9A9"/>
                </a:solidFill>
              </a:rPr>
              <a:t>evelopment</a:t>
            </a:r>
          </a:p>
        </p:txBody>
      </p:sp>
      <p:grpSp>
        <p:nvGrpSpPr>
          <p:cNvPr id="665" name="Group"/>
          <p:cNvGrpSpPr/>
          <p:nvPr/>
        </p:nvGrpSpPr>
        <p:grpSpPr>
          <a:xfrm>
            <a:off x="8238333" y="4523535"/>
            <a:ext cx="4615130" cy="2113649"/>
            <a:chOff x="0" y="0"/>
            <a:chExt cx="4615129" cy="2113647"/>
          </a:xfrm>
        </p:grpSpPr>
        <p:sp>
          <p:nvSpPr>
            <p:cNvPr id="663" name="beginner"/>
            <p:cNvSpPr/>
            <p:nvPr/>
          </p:nvSpPr>
          <p:spPr>
            <a:xfrm>
              <a:off x="147287" y="1297458"/>
              <a:ext cx="2170008" cy="816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>
              <a:lvl1pPr algn="l" defTabSz="325120">
                <a:defRPr>
                  <a:solidFill>
                    <a:srgbClr val="000000"/>
                  </a:solidFill>
                  <a:latin typeface="DIN Condensed"/>
                  <a:ea typeface="DIN Condensed"/>
                  <a:cs typeface="DIN Condensed"/>
                  <a:sym typeface="DIN Condensed"/>
                </a:defRPr>
              </a:lvl1pPr>
            </a:lstStyle>
            <a:p>
              <a:pPr/>
              <a:r>
                <a:t>beginner</a:t>
              </a:r>
            </a:p>
          </p:txBody>
        </p:sp>
        <p:sp>
          <p:nvSpPr>
            <p:cNvPr id="664" name="what we want to “CHANGE”…"/>
            <p:cNvSpPr/>
            <p:nvPr/>
          </p:nvSpPr>
          <p:spPr>
            <a:xfrm>
              <a:off x="-1" y="0"/>
              <a:ext cx="4615131" cy="52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defRPr sz="2800">
                  <a:solidFill>
                    <a:srgbClr val="000000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lvl1pPr>
            </a:lstStyle>
            <a:p>
              <a:pPr/>
              <a:r>
                <a:t>what we want to “CHANGE”…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1" grpId="6"/>
      <p:bldP build="whole" bldLvl="1" animBg="1" rev="0" advAuto="0" spid="654" grpId="3"/>
      <p:bldP build="whole" bldLvl="1" animBg="1" rev="0" advAuto="0" spid="665" grpId="4"/>
      <p:bldP build="whole" bldLvl="1" animBg="1" rev="0" advAuto="0" spid="657" grpId="5"/>
      <p:bldP build="whole" bldLvl="1" animBg="1" rev="0" advAuto="0" spid="662" grpId="2"/>
      <p:bldP build="whole" bldLvl="1" animBg="1" rev="0" advAuto="0" spid="660" grpId="7"/>
      <p:bldP build="whole" bldLvl="1" animBg="1" rev="0" advAuto="0" spid="650" grpId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14744" y="1848122"/>
            <a:ext cx="16783104" cy="11841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68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47508" y="9410262"/>
            <a:ext cx="4144703" cy="2944921"/>
          </a:xfrm>
          <a:prstGeom prst="rect">
            <a:avLst/>
          </a:prstGeom>
          <a:ln w="12700">
            <a:miter lim="400000"/>
          </a:ln>
        </p:spPr>
      </p:pic>
      <p:sp>
        <p:nvSpPr>
          <p:cNvPr id="669" name="first day"/>
          <p:cNvSpPr/>
          <p:nvPr/>
        </p:nvSpPr>
        <p:spPr>
          <a:xfrm>
            <a:off x="8385621" y="5820994"/>
            <a:ext cx="1992462" cy="816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325120">
              <a:defRPr>
                <a:solidFill>
                  <a:srgbClr val="000000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first day</a:t>
            </a:r>
          </a:p>
        </p:txBody>
      </p:sp>
      <p:sp>
        <p:nvSpPr>
          <p:cNvPr id="670" name="final day"/>
          <p:cNvSpPr/>
          <p:nvPr/>
        </p:nvSpPr>
        <p:spPr>
          <a:xfrm>
            <a:off x="20546212" y="1196442"/>
            <a:ext cx="2077044" cy="816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325120">
              <a:defRPr>
                <a:solidFill>
                  <a:srgbClr val="000000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final day</a:t>
            </a:r>
          </a:p>
        </p:txBody>
      </p:sp>
      <p:grpSp>
        <p:nvGrpSpPr>
          <p:cNvPr id="677" name="Group"/>
          <p:cNvGrpSpPr/>
          <p:nvPr/>
        </p:nvGrpSpPr>
        <p:grpSpPr>
          <a:xfrm>
            <a:off x="9642734" y="468969"/>
            <a:ext cx="12366986" cy="9504477"/>
            <a:chOff x="2204861" y="-195436"/>
            <a:chExt cx="12366985" cy="9504475"/>
          </a:xfrm>
        </p:grpSpPr>
        <p:grpSp>
          <p:nvGrpSpPr>
            <p:cNvPr id="675" name="Group"/>
            <p:cNvGrpSpPr/>
            <p:nvPr/>
          </p:nvGrpSpPr>
          <p:grpSpPr>
            <a:xfrm>
              <a:off x="2204861" y="2263384"/>
              <a:ext cx="12366986" cy="7045655"/>
              <a:chOff x="0" y="0"/>
              <a:chExt cx="12366985" cy="7045654"/>
            </a:xfrm>
          </p:grpSpPr>
          <p:pic>
            <p:nvPicPr>
              <p:cNvPr id="671" name="pasted-image.pdf" descr="pasted-image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9582" y="0"/>
                <a:ext cx="12317404" cy="704565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72" name="pasted-image.pdf" descr="pasted-image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6048387"/>
                <a:ext cx="1992461" cy="6244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73" name="pasted-image.pdf" descr="pasted-image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5855305" y="2537139"/>
                <a:ext cx="1992461" cy="6244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74" name="pasted-image.pdf" descr="pasted-image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9362520" y="1322374"/>
                <a:ext cx="1992462" cy="6244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76" name="what is the route like for our students from the first day to the final day?…"/>
            <p:cNvSpPr/>
            <p:nvPr/>
          </p:nvSpPr>
          <p:spPr>
            <a:xfrm rot="20369310">
              <a:off x="2949922" y="1479396"/>
              <a:ext cx="9947242" cy="21420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7093" tIns="27093" rIns="27093" bIns="27093" numCol="1" anchor="t">
              <a:spAutoFit/>
            </a:bodyPr>
            <a:lstStyle/>
            <a:p>
              <a:pPr marL="586153" indent="-586153" algn="l" defTabSz="325120">
                <a:buSzPct val="75000"/>
                <a:buChar char="๏"/>
                <a:defRPr sz="4800">
                  <a:solidFill>
                    <a:srgbClr val="000000"/>
                  </a:solidFill>
                  <a:latin typeface="DIN Condensed"/>
                  <a:ea typeface="DIN Condensed"/>
                  <a:cs typeface="DIN Condensed"/>
                  <a:sym typeface="DIN Condensed"/>
                </a:defRPr>
              </a:pPr>
              <a:r>
                <a:t>what is the route like for our students from the first day to the final day?</a:t>
              </a:r>
            </a:p>
            <a:p>
              <a:pPr marL="586153" indent="-586153" algn="l" defTabSz="325120">
                <a:buSzPct val="75000"/>
                <a:buChar char="๏"/>
                <a:defRPr sz="4800">
                  <a:solidFill>
                    <a:srgbClr val="000000"/>
                  </a:solidFill>
                  <a:latin typeface="DIN Condensed"/>
                  <a:ea typeface="DIN Condensed"/>
                  <a:cs typeface="DIN Condensed"/>
                  <a:sym typeface="DIN Condensed"/>
                </a:defRPr>
              </a:pPr>
              <a:r>
                <a:t>how can we help them along the path?</a:t>
              </a:r>
            </a:p>
          </p:txBody>
        </p:sp>
      </p:grpSp>
      <p:pic>
        <p:nvPicPr>
          <p:cNvPr id="678" name="pasted-image.pdf" descr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091" y="107244"/>
            <a:ext cx="2453633" cy="2096307"/>
          </a:xfrm>
          <a:prstGeom prst="rect">
            <a:avLst/>
          </a:prstGeom>
          <a:ln w="12700">
            <a:miter lim="400000"/>
          </a:ln>
        </p:spPr>
      </p:pic>
      <p:sp>
        <p:nvSpPr>
          <p:cNvPr id="679" name="what are the competences (knowledge, skills, and attitude) gap between each stage?…"/>
          <p:cNvSpPr/>
          <p:nvPr/>
        </p:nvSpPr>
        <p:spPr>
          <a:xfrm>
            <a:off x="59299" y="3232350"/>
            <a:ext cx="8443112" cy="7216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>
            <a:spAutoFit/>
          </a:bodyPr>
          <a:lstStyle/>
          <a:p>
            <a:pPr marL="586153" indent="-586153" algn="l" defTabSz="325120">
              <a:buSzPct val="75000"/>
              <a:buChar char="๏"/>
              <a:defRPr>
                <a:solidFill>
                  <a:srgbClr val="000000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what are the competences (knowledge, skills, and attitude) gap between each stage?</a:t>
            </a:r>
          </a:p>
          <a:p>
            <a:pPr marL="586153" indent="-586153" algn="l" defTabSz="325120">
              <a:buSzPct val="75000"/>
              <a:buChar char="๏"/>
              <a:defRPr>
                <a:solidFill>
                  <a:srgbClr val="000000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how do we know our students are ready for the next stage?</a:t>
            </a:r>
          </a:p>
          <a:p>
            <a:pPr marL="586153" indent="-586153" algn="l" defTabSz="325120">
              <a:buSzPct val="75000"/>
              <a:buChar char="๏"/>
              <a:defRPr>
                <a:solidFill>
                  <a:srgbClr val="000000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what is the specification of our academic and supporting staff? </a:t>
            </a:r>
          </a:p>
          <a:p>
            <a:pPr marL="586153" indent="-586153" algn="l" defTabSz="325120">
              <a:buSzPct val="75000"/>
              <a:buChar char="๏"/>
              <a:defRPr>
                <a:solidFill>
                  <a:srgbClr val="000000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who are our learners? </a:t>
            </a:r>
          </a:p>
        </p:txBody>
      </p:sp>
      <p:pic>
        <p:nvPicPr>
          <p:cNvPr id="680" name="pasted-image.tiff" descr="pasted-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893993" y="7890126"/>
            <a:ext cx="2453633" cy="24536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Class="entr" nodeType="with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7" grpId="2"/>
      <p:bldP build="p" bldLvl="5" animBg="1" rev="0" advAuto="0" spid="679" grpId="3"/>
      <p:bldP build="whole" bldLvl="1" animBg="1" rev="0" advAuto="0" spid="680" grpId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77" y="1470325"/>
            <a:ext cx="24384001" cy="101600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5" name="Group"/>
          <p:cNvGrpSpPr/>
          <p:nvPr/>
        </p:nvGrpSpPr>
        <p:grpSpPr>
          <a:xfrm>
            <a:off x="18445800" y="7578044"/>
            <a:ext cx="3909933" cy="2175392"/>
            <a:chOff x="-816609" y="-461307"/>
            <a:chExt cx="3909931" cy="2175391"/>
          </a:xfrm>
        </p:grpSpPr>
        <p:sp>
          <p:nvSpPr>
            <p:cNvPr id="683" name="GOAL"/>
            <p:cNvSpPr/>
            <p:nvPr/>
          </p:nvSpPr>
          <p:spPr>
            <a:xfrm>
              <a:off x="-816610" y="-461308"/>
              <a:ext cx="3909933" cy="2175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>
              <a:lvl1pPr defTabSz="587022">
                <a:defRPr sz="14200">
                  <a:solidFill>
                    <a:srgbClr val="000000"/>
                  </a:solidFill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pPr/>
              <a:r>
                <a:t>GOAL</a:t>
              </a:r>
            </a:p>
          </p:txBody>
        </p:sp>
        <p:sp>
          <p:nvSpPr>
            <p:cNvPr id="684" name="of the programme"/>
            <p:cNvSpPr/>
            <p:nvPr/>
          </p:nvSpPr>
          <p:spPr>
            <a:xfrm>
              <a:off x="261685" y="1258133"/>
              <a:ext cx="2761269" cy="4148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7093" tIns="27093" rIns="27093" bIns="27093" numCol="1" anchor="ctr">
              <a:spAutoFit/>
            </a:bodyPr>
            <a:lstStyle>
              <a:lvl1pPr algn="l" defTabSz="325120">
                <a:defRPr sz="2800">
                  <a:solidFill>
                    <a:srgbClr val="000000"/>
                  </a:solidFill>
                  <a:latin typeface="Adobe Clean"/>
                  <a:ea typeface="Adobe Clean"/>
                  <a:cs typeface="Adobe Clean"/>
                  <a:sym typeface="Adobe Clean"/>
                </a:defRPr>
              </a:lvl1pPr>
            </a:lstStyle>
            <a:p>
              <a:pPr/>
              <a:r>
                <a:t>of the programme</a:t>
              </a:r>
            </a:p>
          </p:txBody>
        </p:sp>
      </p:grpSp>
      <p:pic>
        <p:nvPicPr>
          <p:cNvPr id="686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53271" y="2386464"/>
            <a:ext cx="4103524" cy="3264168"/>
          </a:xfrm>
          <a:prstGeom prst="rect">
            <a:avLst/>
          </a:prstGeom>
          <a:ln w="12700">
            <a:miter lim="400000"/>
          </a:ln>
        </p:spPr>
      </p:pic>
      <p:sp>
        <p:nvSpPr>
          <p:cNvPr id="687" name="nurture students for their life after college …"/>
          <p:cNvSpPr/>
          <p:nvPr/>
        </p:nvSpPr>
        <p:spPr>
          <a:xfrm>
            <a:off x="6557518" y="4993308"/>
            <a:ext cx="10468703" cy="5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7093" tIns="27093" rIns="27093" bIns="27093">
            <a:spAutoFit/>
          </a:bodyPr>
          <a:lstStyle>
            <a:lvl1pPr algn="r" defTabSz="587022">
              <a:defRPr b="1" sz="4000">
                <a:solidFill>
                  <a:srgbClr val="424242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pPr/>
            <a:r>
              <a:t>nurture students for their life after college 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5" grpId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8279" y="1774189"/>
            <a:ext cx="21844877" cy="110134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46806" y="-189677"/>
            <a:ext cx="25477612" cy="14095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567" y="9694562"/>
            <a:ext cx="7580044" cy="3958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407026" y="4449805"/>
            <a:ext cx="9144001" cy="6807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0594" y="106468"/>
            <a:ext cx="21181275" cy="13503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72973" y="2264890"/>
            <a:ext cx="9144001" cy="5575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97" y="760901"/>
            <a:ext cx="24388394" cy="12194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ARTIFICIAL INTELLIGENCE ISN’T JUST A BLUE COLLAR THREAT"/>
          <p:cNvSpPr/>
          <p:nvPr/>
        </p:nvSpPr>
        <p:spPr>
          <a:xfrm>
            <a:off x="4696640" y="4121587"/>
            <a:ext cx="19573051" cy="30126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 defTabSz="457200">
              <a:defRPr sz="9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ARTIFICIAL INTELLIGENCE ISN’T JUST A BLUE COLLAR THREAT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9978" y="16334"/>
            <a:ext cx="15424044" cy="13683332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how do you feel about this quote ?"/>
          <p:cNvSpPr/>
          <p:nvPr/>
        </p:nvSpPr>
        <p:spPr>
          <a:xfrm>
            <a:off x="1057697" y="913713"/>
            <a:ext cx="10922509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/>
          </a:lstStyle>
          <a:p>
            <a:pPr/>
            <a:r>
              <a:t>how do you feel about this quote 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JOBS WILL BE ELIMINATED…"/>
          <p:cNvSpPr/>
          <p:nvPr/>
        </p:nvSpPr>
        <p:spPr>
          <a:xfrm>
            <a:off x="453801" y="1440972"/>
            <a:ext cx="9368267" cy="3138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10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JOBS WILL BE ELIMINATED…</a:t>
            </a:r>
          </a:p>
        </p:txBody>
      </p:sp>
      <p:grpSp>
        <p:nvGrpSpPr>
          <p:cNvPr id="197" name="Group"/>
          <p:cNvGrpSpPr/>
          <p:nvPr/>
        </p:nvGrpSpPr>
        <p:grpSpPr>
          <a:xfrm>
            <a:off x="9631665" y="3236429"/>
            <a:ext cx="10848976" cy="7881722"/>
            <a:chOff x="0" y="0"/>
            <a:chExt cx="10848975" cy="7881721"/>
          </a:xfrm>
        </p:grpSpPr>
        <p:sp>
          <p:nvSpPr>
            <p:cNvPr id="195" name="NOT"/>
            <p:cNvSpPr/>
            <p:nvPr/>
          </p:nvSpPr>
          <p:spPr>
            <a:xfrm>
              <a:off x="4811790" y="0"/>
              <a:ext cx="5794224" cy="45466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r" defTabSz="457200">
                <a:defRPr sz="35000">
                  <a:solidFill>
                    <a:srgbClr val="FFFFFF"/>
                  </a:solidFill>
                  <a:latin typeface="DIN Condensed"/>
                  <a:ea typeface="DIN Condensed"/>
                  <a:cs typeface="DIN Condensed"/>
                  <a:sym typeface="DIN Condensed"/>
                </a:defRPr>
              </a:lvl1pPr>
            </a:lstStyle>
            <a:p>
              <a:pPr/>
              <a:r>
                <a:t>NOT</a:t>
              </a:r>
            </a:p>
          </p:txBody>
        </p:sp>
        <p:sp>
          <p:nvSpPr>
            <p:cNvPr id="196" name="“WORK”"/>
            <p:cNvSpPr/>
            <p:nvPr/>
          </p:nvSpPr>
          <p:spPr>
            <a:xfrm>
              <a:off x="-1" y="3335107"/>
              <a:ext cx="10848976" cy="45466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 defTabSz="457200">
                <a:defRPr sz="35000">
                  <a:solidFill>
                    <a:srgbClr val="FFFFFF"/>
                  </a:solidFill>
                  <a:latin typeface="DIN Condensed"/>
                  <a:ea typeface="DIN Condensed"/>
                  <a:cs typeface="DIN Condensed"/>
                  <a:sym typeface="DIN Condensed"/>
                </a:defRPr>
              </a:lvl1pPr>
            </a:lstStyle>
            <a:p>
              <a:pPr/>
              <a:r>
                <a:t>“WORK”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roup"/>
          <p:cNvGrpSpPr/>
          <p:nvPr/>
        </p:nvGrpSpPr>
        <p:grpSpPr>
          <a:xfrm>
            <a:off x="966203" y="1444576"/>
            <a:ext cx="12371253" cy="5767418"/>
            <a:chOff x="0" y="0"/>
            <a:chExt cx="12371251" cy="5767416"/>
          </a:xfrm>
        </p:grpSpPr>
        <p:sp>
          <p:nvSpPr>
            <p:cNvPr id="199" name="ANYWORK"/>
            <p:cNvSpPr/>
            <p:nvPr/>
          </p:nvSpPr>
          <p:spPr>
            <a:xfrm>
              <a:off x="4842" y="0"/>
              <a:ext cx="7537401" cy="22601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4400">
                  <a:solidFill>
                    <a:srgbClr val="A9A9A9"/>
                  </a:solidFill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pPr/>
              <a:r>
                <a:t>ANYWORK</a:t>
              </a:r>
            </a:p>
          </p:txBody>
        </p:sp>
        <p:sp>
          <p:nvSpPr>
            <p:cNvPr id="200" name="CANNOT"/>
            <p:cNvSpPr/>
            <p:nvPr/>
          </p:nvSpPr>
          <p:spPr>
            <a:xfrm>
              <a:off x="2118687" y="1855805"/>
              <a:ext cx="9441181" cy="39116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30000">
                  <a:solidFill>
                    <a:srgbClr val="FFFFFF"/>
                  </a:solidFill>
                  <a:latin typeface="DIN Condensed"/>
                  <a:ea typeface="DIN Condensed"/>
                  <a:cs typeface="DIN Condensed"/>
                  <a:sym typeface="DIN Condensed"/>
                </a:defRPr>
              </a:lvl1pPr>
            </a:lstStyle>
            <a:p>
              <a:pPr/>
              <a:r>
                <a:t>CANNOT</a:t>
              </a:r>
            </a:p>
          </p:txBody>
        </p:sp>
        <p:sp>
          <p:nvSpPr>
            <p:cNvPr id="201" name="THAT"/>
            <p:cNvSpPr/>
            <p:nvPr/>
          </p:nvSpPr>
          <p:spPr>
            <a:xfrm>
              <a:off x="0" y="1725038"/>
              <a:ext cx="2147012" cy="1179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7200">
                  <a:solidFill>
                    <a:srgbClr val="FFFFFF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lvl1pPr>
            </a:lstStyle>
            <a:p>
              <a:pPr/>
              <a:r>
                <a:t>THAT</a:t>
              </a:r>
            </a:p>
          </p:txBody>
        </p:sp>
        <p:sp>
          <p:nvSpPr>
            <p:cNvPr id="202" name="be"/>
            <p:cNvSpPr/>
            <p:nvPr/>
          </p:nvSpPr>
          <p:spPr>
            <a:xfrm>
              <a:off x="11273971" y="3688096"/>
              <a:ext cx="1097281" cy="1179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7200">
                  <a:solidFill>
                    <a:srgbClr val="FFFFFF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lvl1pPr>
            </a:lstStyle>
            <a:p>
              <a:pPr/>
              <a:r>
                <a:t>be</a:t>
              </a:r>
            </a:p>
          </p:txBody>
        </p:sp>
      </p:grpSp>
      <p:sp>
        <p:nvSpPr>
          <p:cNvPr id="204" name="Automated"/>
          <p:cNvSpPr/>
          <p:nvPr/>
        </p:nvSpPr>
        <p:spPr>
          <a:xfrm>
            <a:off x="12805829" y="5563197"/>
            <a:ext cx="9156701" cy="454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sz="35000">
                <a:latin typeface="DIN Condensed"/>
                <a:ea typeface="DIN Condensed"/>
                <a:cs typeface="DIN Condensed"/>
                <a:sym typeface="DIN Condensed"/>
              </a:rPr>
              <a:t>A</a:t>
            </a:r>
            <a:r>
              <a:rPr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utomated</a:t>
            </a:r>
          </a:p>
        </p:txBody>
      </p:sp>
      <p:grpSp>
        <p:nvGrpSpPr>
          <p:cNvPr id="209" name="Group"/>
          <p:cNvGrpSpPr/>
          <p:nvPr/>
        </p:nvGrpSpPr>
        <p:grpSpPr>
          <a:xfrm>
            <a:off x="9854228" y="7016038"/>
            <a:ext cx="8888856" cy="4546614"/>
            <a:chOff x="0" y="0"/>
            <a:chExt cx="8888855" cy="4546613"/>
          </a:xfrm>
        </p:grpSpPr>
        <p:grpSp>
          <p:nvGrpSpPr>
            <p:cNvPr id="207" name="Group"/>
            <p:cNvGrpSpPr/>
            <p:nvPr/>
          </p:nvGrpSpPr>
          <p:grpSpPr>
            <a:xfrm>
              <a:off x="0" y="0"/>
              <a:ext cx="7056120" cy="4546614"/>
              <a:chOff x="0" y="0"/>
              <a:chExt cx="7056119" cy="4546613"/>
            </a:xfrm>
          </p:grpSpPr>
          <p:sp>
            <p:nvSpPr>
              <p:cNvPr id="205" name="Digitised"/>
              <p:cNvSpPr/>
              <p:nvPr/>
            </p:nvSpPr>
            <p:spPr>
              <a:xfrm>
                <a:off x="0" y="0"/>
                <a:ext cx="7056120" cy="45466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l">
                  <a:defRPr sz="15000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rPr sz="35000">
                    <a:latin typeface="DIN Condensed"/>
                    <a:ea typeface="DIN Condensed"/>
                    <a:cs typeface="DIN Condensed"/>
                    <a:sym typeface="DIN Condensed"/>
                  </a:rPr>
                  <a:t>D</a:t>
                </a:r>
                <a:r>
                  <a:rPr>
                    <a:latin typeface="Helvetica Neue UltraLight"/>
                    <a:ea typeface="Helvetica Neue UltraLight"/>
                    <a:cs typeface="Helvetica Neue UltraLight"/>
                    <a:sym typeface="Helvetica Neue UltraLight"/>
                  </a:rPr>
                  <a:t>igitised</a:t>
                </a:r>
              </a:p>
            </p:txBody>
          </p:sp>
          <p:sp>
            <p:nvSpPr>
              <p:cNvPr id="206" name="or"/>
              <p:cNvSpPr/>
              <p:nvPr/>
            </p:nvSpPr>
            <p:spPr>
              <a:xfrm>
                <a:off x="2409734" y="1113243"/>
                <a:ext cx="611125" cy="8078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>
                  <a:defRPr sz="4800">
                    <a:solidFill>
                      <a:srgbClr val="FFFFFF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lvl1pPr>
              </a:lstStyle>
              <a:p>
                <a:pPr/>
                <a:r>
                  <a:t>or</a:t>
                </a:r>
              </a:p>
            </p:txBody>
          </p:sp>
        </p:grpSp>
        <p:sp>
          <p:nvSpPr>
            <p:cNvPr id="208" name="…"/>
            <p:cNvSpPr/>
            <p:nvPr/>
          </p:nvSpPr>
          <p:spPr>
            <a:xfrm>
              <a:off x="6869555" y="1831827"/>
              <a:ext cx="2019301" cy="20066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15000">
                  <a:solidFill>
                    <a:srgbClr val="FFFFFF"/>
                  </a:solidFill>
                  <a:latin typeface="DIN Condensed"/>
                  <a:ea typeface="DIN Condensed"/>
                  <a:cs typeface="DIN Condensed"/>
                  <a:sym typeface="DIN Condensed"/>
                </a:defRPr>
              </a:lvl1pPr>
            </a:lstStyle>
            <a:p>
              <a:pPr/>
              <a:r>
                <a:t>…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4" grpId="1"/>
      <p:bldP build="whole" bldLvl="1" animBg="1" rev="0" advAuto="0" spid="209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will become"/>
          <p:cNvSpPr/>
          <p:nvPr/>
        </p:nvSpPr>
        <p:spPr>
          <a:xfrm>
            <a:off x="6673548" y="3534661"/>
            <a:ext cx="7630669" cy="1898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2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will become</a:t>
            </a:r>
          </a:p>
        </p:txBody>
      </p:sp>
      <p:sp>
        <p:nvSpPr>
          <p:cNvPr id="212" name="Line"/>
          <p:cNvSpPr/>
          <p:nvPr/>
        </p:nvSpPr>
        <p:spPr>
          <a:xfrm flipV="1">
            <a:off x="6590695" y="3377641"/>
            <a:ext cx="1" cy="6035562"/>
          </a:xfrm>
          <a:prstGeom prst="line">
            <a:avLst/>
          </a:prstGeom>
          <a:ln w="635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213" name="VALUABLE"/>
          <p:cNvSpPr/>
          <p:nvPr/>
        </p:nvSpPr>
        <p:spPr>
          <a:xfrm>
            <a:off x="6725154" y="5418257"/>
            <a:ext cx="12054841" cy="3911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VALUABLE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Screen Shot 2017-05-01 at 9.05.43 AM.png" descr="Screen Shot 2017-05-01 at 9.05.4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59" y="2892470"/>
            <a:ext cx="24371682" cy="79310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7067" y="-1463"/>
            <a:ext cx="17669866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Rectangle"/>
          <p:cNvSpPr/>
          <p:nvPr/>
        </p:nvSpPr>
        <p:spPr>
          <a:xfrm>
            <a:off x="-26343" y="5271558"/>
            <a:ext cx="24436687" cy="5196969"/>
          </a:xfrm>
          <a:prstGeom prst="rect">
            <a:avLst/>
          </a:prstGeom>
          <a:solidFill>
            <a:srgbClr val="000000">
              <a:alpha val="3950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123" name="Deputy Secretary-General for Higher Education Commission"/>
          <p:cNvSpPr/>
          <p:nvPr/>
        </p:nvSpPr>
        <p:spPr>
          <a:xfrm>
            <a:off x="15274341" y="12548858"/>
            <a:ext cx="9065109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2800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pPr/>
            <a:r>
              <a:t>Deputy Secretary-General for Higher Education Commission</a:t>
            </a:r>
          </a:p>
        </p:txBody>
      </p:sp>
      <p:sp>
        <p:nvSpPr>
          <p:cNvPr id="124" name="Assoc. Prof. Bundit Thipakorn"/>
          <p:cNvSpPr/>
          <p:nvPr/>
        </p:nvSpPr>
        <p:spPr>
          <a:xfrm>
            <a:off x="19874480" y="12187401"/>
            <a:ext cx="4456888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457200">
              <a:defRPr sz="2800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pPr/>
            <a:r>
              <a:t>Assoc. Prof. Bundit Thipakorn</a:t>
            </a:r>
          </a:p>
        </p:txBody>
      </p:sp>
      <p:pic>
        <p:nvPicPr>
          <p:cNvPr id="125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46184" y="1829589"/>
            <a:ext cx="7995165" cy="9551745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rinakharinwirot University…"/>
          <p:cNvSpPr/>
          <p:nvPr/>
        </p:nvSpPr>
        <p:spPr>
          <a:xfrm>
            <a:off x="107791" y="12360898"/>
            <a:ext cx="637937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Srinakharinwirot University</a:t>
            </a:r>
          </a:p>
          <a:p>
            <a:pPr algn="l" defTabSz="457200">
              <a:defRPr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May 04, 2017</a:t>
            </a:r>
          </a:p>
        </p:txBody>
      </p:sp>
      <p:sp>
        <p:nvSpPr>
          <p:cNvPr id="127" name=":"/>
          <p:cNvSpPr/>
          <p:nvPr/>
        </p:nvSpPr>
        <p:spPr>
          <a:xfrm>
            <a:off x="14173629" y="5913046"/>
            <a:ext cx="704851" cy="3276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:</a:t>
            </a:r>
          </a:p>
        </p:txBody>
      </p:sp>
      <p:pic>
        <p:nvPicPr>
          <p:cNvPr id="128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40864" y="5538401"/>
            <a:ext cx="9144001" cy="4025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37888" y="2833129"/>
            <a:ext cx="14346073" cy="80497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52971" y="-24625"/>
            <a:ext cx="18878058" cy="13765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22122" y="62457"/>
            <a:ext cx="18121448" cy="135910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7168" y="129629"/>
            <a:ext cx="18932400" cy="133315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67793" y="139217"/>
            <a:ext cx="14233869" cy="13437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0664" y="-31882"/>
            <a:ext cx="24384001" cy="13837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Screen Shot 2017-01-22 at 1.38.23 AM.png" descr="Screen Shot 2017-01-22 at 1.38.23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90171" y="3574333"/>
            <a:ext cx="10845801" cy="5867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10283" y="19049"/>
            <a:ext cx="9118601" cy="13677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7" grpId="1"/>
      <p:bldP build="whole" bldLvl="1" animBg="1" rev="0" advAuto="0" spid="229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creen Shot 2017-01-22 at 1.43.07 AM.png" descr="Screen Shot 2017-01-22 at 1.43.0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" y="44376"/>
            <a:ext cx="18618201" cy="759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Screen Shot 2017-01-22 at 1.39.30 AM.png" descr="Screen Shot 2017-01-22 at 1.39.30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48031" y="7642893"/>
            <a:ext cx="20536549" cy="60165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Screen Shot 2017-03-15 at 2.05.50 PM.png" descr="Screen Shot 2017-03-15 at 2.05.5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7692" y="1745065"/>
            <a:ext cx="21950700" cy="85944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76805" y="579604"/>
            <a:ext cx="15998042" cy="9998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403942" y="3205889"/>
            <a:ext cx="8180119" cy="5112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02552" y="2548957"/>
            <a:ext cx="9070603" cy="6810060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Connection Line"/>
          <p:cNvSpPr/>
          <p:nvPr/>
        </p:nvSpPr>
        <p:spPr>
          <a:xfrm>
            <a:off x="4724969" y="1575371"/>
            <a:ext cx="2993854" cy="1573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417" fill="norm" stroke="1" extrusionOk="0">
                <a:moveTo>
                  <a:pt x="0" y="16417"/>
                </a:moveTo>
                <a:cubicBezTo>
                  <a:pt x="4522" y="-2956"/>
                  <a:pt x="11722" y="-5183"/>
                  <a:pt x="21600" y="9737"/>
                </a:cubicBezTo>
              </a:path>
            </a:pathLst>
          </a:custGeom>
          <a:ln w="152400">
            <a:solidFill>
              <a:srgbClr val="A9A9A9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244" name="Connection Line"/>
          <p:cNvSpPr/>
          <p:nvPr/>
        </p:nvSpPr>
        <p:spPr>
          <a:xfrm>
            <a:off x="14395694" y="9458061"/>
            <a:ext cx="3303037" cy="9937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0" fill="norm" stroke="1" extrusionOk="0">
                <a:moveTo>
                  <a:pt x="0" y="179"/>
                </a:moveTo>
                <a:cubicBezTo>
                  <a:pt x="7216" y="21600"/>
                  <a:pt x="14416" y="21540"/>
                  <a:pt x="21600" y="0"/>
                </a:cubicBezTo>
              </a:path>
            </a:pathLst>
          </a:custGeom>
          <a:ln w="190500">
            <a:solidFill>
              <a:srgbClr val="797979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pic>
        <p:nvPicPr>
          <p:cNvPr id="241" name="pasted-image.pdf" descr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893931" y="8618853"/>
            <a:ext cx="5573294" cy="1998269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it is not the reason why “students” have to come to university any more…"/>
          <p:cNvSpPr/>
          <p:nvPr/>
        </p:nvSpPr>
        <p:spPr>
          <a:xfrm>
            <a:off x="941559" y="11230826"/>
            <a:ext cx="22500883" cy="2103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7200">
                <a:solidFill>
                  <a:srgbClr val="FFFFFF"/>
                </a:solidFill>
              </a:defRPr>
            </a:lvl1pPr>
          </a:lstStyle>
          <a:p>
            <a:pPr/>
            <a:r>
              <a:t>it is not the reason why “students” have to come to university any more…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roup"/>
          <p:cNvGrpSpPr/>
          <p:nvPr/>
        </p:nvGrpSpPr>
        <p:grpSpPr>
          <a:xfrm>
            <a:off x="8308" y="-14117"/>
            <a:ext cx="21990775" cy="13744234"/>
            <a:chOff x="0" y="0"/>
            <a:chExt cx="21990773" cy="13744233"/>
          </a:xfrm>
        </p:grpSpPr>
        <p:grpSp>
          <p:nvGrpSpPr>
            <p:cNvPr id="248" name="Group"/>
            <p:cNvGrpSpPr/>
            <p:nvPr/>
          </p:nvGrpSpPr>
          <p:grpSpPr>
            <a:xfrm flipH="1">
              <a:off x="0" y="0"/>
              <a:ext cx="21990774" cy="13744234"/>
              <a:chOff x="0" y="0"/>
              <a:chExt cx="21990773" cy="13744233"/>
            </a:xfrm>
          </p:grpSpPr>
          <p:pic>
            <p:nvPicPr>
              <p:cNvPr id="246" name="pasted-image.tiff" descr="pasted-image.tif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21990774" cy="137442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7" name="pasted-image.tiff" descr="pasted-image.tif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flipH="1">
                <a:off x="13045547" y="996222"/>
                <a:ext cx="6257207" cy="325374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1" name="Group"/>
            <p:cNvGrpSpPr/>
            <p:nvPr/>
          </p:nvGrpSpPr>
          <p:grpSpPr>
            <a:xfrm>
              <a:off x="3786616" y="6749629"/>
              <a:ext cx="3430126" cy="2695033"/>
              <a:chOff x="0" y="0"/>
              <a:chExt cx="3430124" cy="2695031"/>
            </a:xfrm>
          </p:grpSpPr>
          <p:pic>
            <p:nvPicPr>
              <p:cNvPr id="249" name="pasted-image.pdf" descr="pasted-image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80680" y="0"/>
                <a:ext cx="3268765" cy="22446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asted-image.pdf" descr="pasted-image.pd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1813680"/>
                <a:ext cx="3430125" cy="8813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253" name="pasted-image.tiff" descr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47039" y="2836811"/>
            <a:ext cx="15168224" cy="10067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pasted-image.tiff" descr="pasted-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45130" y="123371"/>
            <a:ext cx="2449438" cy="2449438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this piece of paper cannot ensure the “success” of our student in the age of Thailand 4.0…"/>
          <p:cNvSpPr/>
          <p:nvPr/>
        </p:nvSpPr>
        <p:spPr>
          <a:xfrm>
            <a:off x="3037386" y="348250"/>
            <a:ext cx="20824758" cy="2510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8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this piece of paper cannot ensure the “success” of our student in the age of Thailand 4.0…</a:t>
            </a:r>
          </a:p>
        </p:txBody>
      </p:sp>
      <p:grpSp>
        <p:nvGrpSpPr>
          <p:cNvPr id="259" name="Group"/>
          <p:cNvGrpSpPr/>
          <p:nvPr/>
        </p:nvGrpSpPr>
        <p:grpSpPr>
          <a:xfrm>
            <a:off x="12944000" y="3946644"/>
            <a:ext cx="8338821" cy="5822712"/>
            <a:chOff x="0" y="0"/>
            <a:chExt cx="8338819" cy="5822710"/>
          </a:xfrm>
        </p:grpSpPr>
        <p:sp>
          <p:nvSpPr>
            <p:cNvPr id="256" name="Fact"/>
            <p:cNvSpPr/>
            <p:nvPr/>
          </p:nvSpPr>
          <p:spPr>
            <a:xfrm>
              <a:off x="5322016" y="3816104"/>
              <a:ext cx="2907031" cy="20066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cap="all" sz="15000">
                  <a:latin typeface="DIN Condensed"/>
                  <a:ea typeface="DIN Condensed"/>
                  <a:cs typeface="DIN Condensed"/>
                  <a:sym typeface="DIN Condensed"/>
                </a:defRPr>
              </a:lvl1pPr>
            </a:lstStyle>
            <a:p>
              <a:pPr/>
              <a:r>
                <a:t>Fact</a:t>
              </a:r>
            </a:p>
          </p:txBody>
        </p:sp>
        <p:sp>
          <p:nvSpPr>
            <p:cNvPr id="257" name="Intellectual"/>
            <p:cNvSpPr/>
            <p:nvPr/>
          </p:nvSpPr>
          <p:spPr>
            <a:xfrm>
              <a:off x="42227" y="0"/>
              <a:ext cx="8254366" cy="23450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5000"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lvl1pPr>
            </a:lstStyle>
            <a:p>
              <a:pPr/>
              <a:r>
                <a:t>Intellectual</a:t>
              </a:r>
            </a:p>
          </p:txBody>
        </p:sp>
        <p:sp>
          <p:nvSpPr>
            <p:cNvPr id="258" name="Nutrition"/>
            <p:cNvSpPr/>
            <p:nvPr/>
          </p:nvSpPr>
          <p:spPr>
            <a:xfrm>
              <a:off x="-1" y="1958619"/>
              <a:ext cx="8338821" cy="26416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cap="all" sz="20000">
                  <a:solidFill>
                    <a:srgbClr val="000000"/>
                  </a:solidFill>
                  <a:latin typeface="DIN Condensed"/>
                  <a:ea typeface="DIN Condensed"/>
                  <a:cs typeface="DIN Condensed"/>
                  <a:sym typeface="DIN Condensed"/>
                </a:defRPr>
              </a:lvl1pPr>
            </a:lstStyle>
            <a:p>
              <a:pPr/>
              <a:r>
                <a:t>Nutrition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9" grpId="1"/>
      <p:bldP build="whole" bldLvl="1" animBg="1" rev="0" advAuto="0" spid="25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72024" y="5313858"/>
            <a:ext cx="4615268" cy="3088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31942" y="4925956"/>
            <a:ext cx="11514113" cy="8635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86550" y="7138349"/>
            <a:ext cx="11514113" cy="6588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pasted-image.pdf" descr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927671" y="84634"/>
            <a:ext cx="11887632" cy="6457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pasted-image.pdf" descr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267" y="18716"/>
            <a:ext cx="11713611" cy="65889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1" grpId="2"/>
      <p:bldP build="whole" bldLvl="1" animBg="1" rev="0" advAuto="0" spid="134" grpId="1"/>
      <p:bldP build="whole" bldLvl="1" animBg="1" rev="0" advAuto="0" spid="133" grpId="4"/>
      <p:bldP build="whole" bldLvl="1" animBg="1" rev="0" advAuto="0" spid="132" grpId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5593" y="-47295"/>
            <a:ext cx="20672814" cy="13810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305" y="3137299"/>
            <a:ext cx="24475243" cy="74785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0" y="-1463"/>
            <a:ext cx="13716000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9" name="Group"/>
          <p:cNvGrpSpPr/>
          <p:nvPr/>
        </p:nvGrpSpPr>
        <p:grpSpPr>
          <a:xfrm>
            <a:off x="1681199" y="1829401"/>
            <a:ext cx="5779136" cy="8606867"/>
            <a:chOff x="0" y="0"/>
            <a:chExt cx="5779134" cy="8606865"/>
          </a:xfrm>
        </p:grpSpPr>
        <p:sp>
          <p:nvSpPr>
            <p:cNvPr id="266" name="Save"/>
            <p:cNvSpPr/>
            <p:nvPr/>
          </p:nvSpPr>
          <p:spPr>
            <a:xfrm>
              <a:off x="25803" y="0"/>
              <a:ext cx="3460751" cy="3276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algn="l">
                <a:defRPr sz="25000">
                  <a:solidFill>
                    <a:srgbClr val="FFFFFF"/>
                  </a:solidFill>
                  <a:latin typeface="DIN Condensed"/>
                  <a:ea typeface="DIN Condensed"/>
                  <a:cs typeface="DIN Condensed"/>
                  <a:sym typeface="DIN Condensed"/>
                </a:defRPr>
              </a:pPr>
              <a:r>
                <a:t>S</a:t>
              </a:r>
              <a:r>
                <a:rPr sz="15000">
                  <a:solidFill>
                    <a:srgbClr val="A9A9A9"/>
                  </a:solidFill>
                </a:rPr>
                <a:t>ave</a:t>
              </a:r>
            </a:p>
          </p:txBody>
        </p:sp>
        <p:sp>
          <p:nvSpPr>
            <p:cNvPr id="267" name="Our"/>
            <p:cNvSpPr/>
            <p:nvPr/>
          </p:nvSpPr>
          <p:spPr>
            <a:xfrm>
              <a:off x="25803" y="2655711"/>
              <a:ext cx="2737486" cy="3276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algn="l">
                <a:defRPr sz="25000">
                  <a:solidFill>
                    <a:srgbClr val="FFFFFF"/>
                  </a:solidFill>
                  <a:latin typeface="DIN Condensed"/>
                  <a:ea typeface="DIN Condensed"/>
                  <a:cs typeface="DIN Condensed"/>
                  <a:sym typeface="DIN Condensed"/>
                </a:defRPr>
              </a:pPr>
              <a:r>
                <a:t>O</a:t>
              </a:r>
              <a:r>
                <a:rPr sz="15000">
                  <a:solidFill>
                    <a:srgbClr val="A9A9A9"/>
                  </a:solidFill>
                </a:rPr>
                <a:t>ur</a:t>
              </a:r>
            </a:p>
          </p:txBody>
        </p:sp>
        <p:sp>
          <p:nvSpPr>
            <p:cNvPr id="268" name="Students"/>
            <p:cNvSpPr/>
            <p:nvPr/>
          </p:nvSpPr>
          <p:spPr>
            <a:xfrm>
              <a:off x="0" y="5330256"/>
              <a:ext cx="5779135" cy="3276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algn="l">
                <a:defRPr sz="25000">
                  <a:solidFill>
                    <a:srgbClr val="FFFFFF"/>
                  </a:solidFill>
                  <a:latin typeface="DIN Condensed"/>
                  <a:ea typeface="DIN Condensed"/>
                  <a:cs typeface="DIN Condensed"/>
                  <a:sym typeface="DIN Condensed"/>
                </a:defRPr>
              </a:pPr>
              <a:r>
                <a:t>S</a:t>
              </a:r>
              <a:r>
                <a:rPr sz="15000">
                  <a:solidFill>
                    <a:srgbClr val="A9A9A9"/>
                  </a:solidFill>
                </a:rPr>
                <a:t>tudents</a:t>
              </a:r>
            </a:p>
          </p:txBody>
        </p:sp>
      </p:grpSp>
      <p:pic>
        <p:nvPicPr>
          <p:cNvPr id="270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32444" y="2239937"/>
            <a:ext cx="11322814" cy="3129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9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4361" y="147271"/>
            <a:ext cx="18062385" cy="13546788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Rectangle"/>
          <p:cNvSpPr/>
          <p:nvPr/>
        </p:nvSpPr>
        <p:spPr>
          <a:xfrm>
            <a:off x="7465540" y="5653216"/>
            <a:ext cx="3838855" cy="3253625"/>
          </a:xfrm>
          <a:prstGeom prst="rect">
            <a:avLst/>
          </a:prstGeom>
          <a:solidFill>
            <a:srgbClr val="000000">
              <a:alpha val="3028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4353" y="-757218"/>
            <a:ext cx="22215294" cy="166614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8514" y="-647192"/>
            <a:ext cx="20882477" cy="156618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9535" y="-613031"/>
            <a:ext cx="21762721" cy="163220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roup"/>
          <p:cNvGrpSpPr/>
          <p:nvPr/>
        </p:nvGrpSpPr>
        <p:grpSpPr>
          <a:xfrm>
            <a:off x="-1770961" y="2009750"/>
            <a:ext cx="27925922" cy="9960461"/>
            <a:chOff x="0" y="0"/>
            <a:chExt cx="27925920" cy="9960460"/>
          </a:xfrm>
        </p:grpSpPr>
        <p:pic>
          <p:nvPicPr>
            <p:cNvPr id="281" name="pasted-image.tiff" descr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7925921" cy="96964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2" name="how “formal education” can be a “platform” for “life-long learning; lll” of graduates…"/>
            <p:cNvSpPr/>
            <p:nvPr/>
          </p:nvSpPr>
          <p:spPr>
            <a:xfrm>
              <a:off x="13247414" y="7028989"/>
              <a:ext cx="12804168" cy="29314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r" defTabSz="457200">
                <a:defRPr>
                  <a:solidFill>
                    <a:srgbClr val="FFFFFF"/>
                  </a:solidFill>
                  <a:latin typeface="Adobe Clean"/>
                  <a:ea typeface="Adobe Clean"/>
                  <a:cs typeface="Adobe Clean"/>
                  <a:sym typeface="Adobe Clean"/>
                </a:defRPr>
              </a:lvl1pPr>
            </a:lstStyle>
            <a:p>
              <a:pPr/>
              <a:r>
                <a:t>how “formal education” can be a “platform” for “life-long learning; lll” of graduates…</a:t>
              </a:r>
            </a:p>
          </p:txBody>
        </p:sp>
      </p:grpSp>
      <p:sp>
        <p:nvSpPr>
          <p:cNvPr id="284" name="Rectangle"/>
          <p:cNvSpPr/>
          <p:nvPr/>
        </p:nvSpPr>
        <p:spPr>
          <a:xfrm>
            <a:off x="20763" y="1994908"/>
            <a:ext cx="6129061" cy="9838570"/>
          </a:xfrm>
          <a:prstGeom prst="rect">
            <a:avLst/>
          </a:prstGeom>
          <a:solidFill>
            <a:srgbClr val="000000">
              <a:alpha val="4953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pic>
        <p:nvPicPr>
          <p:cNvPr id="285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5630" y="2673903"/>
            <a:ext cx="5595492" cy="86084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3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success positive Expert Message HD Pictures  HD Wallpapers Rocks.jpg" descr="success positive Expert Message HD Pictures  HD Wallpapers Rock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60" y="0"/>
            <a:ext cx="21945601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0" name="Group"/>
          <p:cNvGrpSpPr/>
          <p:nvPr/>
        </p:nvGrpSpPr>
        <p:grpSpPr>
          <a:xfrm>
            <a:off x="14105873" y="8520631"/>
            <a:ext cx="10142857" cy="3294529"/>
            <a:chOff x="0" y="0"/>
            <a:chExt cx="10142855" cy="3294527"/>
          </a:xfrm>
        </p:grpSpPr>
        <p:sp>
          <p:nvSpPr>
            <p:cNvPr id="288" name="“COMPETENCE”"/>
            <p:cNvSpPr/>
            <p:nvPr/>
          </p:nvSpPr>
          <p:spPr>
            <a:xfrm>
              <a:off x="0" y="0"/>
              <a:ext cx="10142856" cy="22606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defRPr sz="17000">
                  <a:solidFill>
                    <a:srgbClr val="FFFFFF"/>
                  </a:solidFill>
                  <a:latin typeface="DIN Condensed"/>
                  <a:ea typeface="DIN Condensed"/>
                  <a:cs typeface="DIN Condensed"/>
                  <a:sym typeface="DIN Condensed"/>
                </a:defRPr>
              </a:lvl1pPr>
            </a:lstStyle>
            <a:p>
              <a:pPr/>
              <a:r>
                <a:t>“COMPETENCE”</a:t>
              </a:r>
            </a:p>
          </p:txBody>
        </p:sp>
        <p:sp>
          <p:nvSpPr>
            <p:cNvPr id="289" name="not CLAIMS"/>
            <p:cNvSpPr/>
            <p:nvPr/>
          </p:nvSpPr>
          <p:spPr>
            <a:xfrm>
              <a:off x="2218436" y="1443364"/>
              <a:ext cx="7426453" cy="18511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defRPr sz="12000">
                  <a:solidFill>
                    <a:srgbClr val="FFFFFF"/>
                  </a:solidFill>
                  <a:latin typeface="Helvetica Neue UltraLight"/>
                  <a:ea typeface="Helvetica Neue UltraLight"/>
                  <a:cs typeface="Helvetica Neue UltraLight"/>
                  <a:sym typeface="Helvetica Neue UltraLight"/>
                </a:defRPr>
              </a:lvl1pPr>
            </a:lstStyle>
            <a:p>
              <a:pPr/>
              <a:r>
                <a:t>not CLAIMS</a:t>
              </a:r>
            </a:p>
          </p:txBody>
        </p:sp>
      </p:grpSp>
      <p:sp>
        <p:nvSpPr>
          <p:cNvPr id="291" name="Rectangle"/>
          <p:cNvSpPr/>
          <p:nvPr/>
        </p:nvSpPr>
        <p:spPr>
          <a:xfrm>
            <a:off x="5861" y="-5266"/>
            <a:ext cx="6091992" cy="1371383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292" name="competent scholar"/>
          <p:cNvSpPr/>
          <p:nvPr/>
        </p:nvSpPr>
        <p:spPr>
          <a:xfrm>
            <a:off x="16528152" y="7084897"/>
            <a:ext cx="2449882" cy="502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competent scholar</a:t>
            </a:r>
          </a:p>
        </p:txBody>
      </p:sp>
      <p:grpSp>
        <p:nvGrpSpPr>
          <p:cNvPr id="295" name="Group"/>
          <p:cNvGrpSpPr/>
          <p:nvPr/>
        </p:nvGrpSpPr>
        <p:grpSpPr>
          <a:xfrm>
            <a:off x="-461803" y="2244046"/>
            <a:ext cx="5970655" cy="5761092"/>
            <a:chOff x="0" y="0"/>
            <a:chExt cx="5970653" cy="5761090"/>
          </a:xfrm>
        </p:grpSpPr>
        <p:pic>
          <p:nvPicPr>
            <p:cNvPr id="293" name="pasted-image.tiff" descr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70890"/>
              <a:ext cx="5140443" cy="3990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4" name="ensuring"/>
            <p:cNvSpPr/>
            <p:nvPr/>
          </p:nvSpPr>
          <p:spPr>
            <a:xfrm>
              <a:off x="632844" y="0"/>
              <a:ext cx="5337811" cy="20066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 defTabSz="584200">
                <a:defRPr sz="15000">
                  <a:solidFill>
                    <a:srgbClr val="FFFFFF"/>
                  </a:solidFill>
                  <a:latin typeface="DIN Condensed"/>
                  <a:ea typeface="DIN Condensed"/>
                  <a:cs typeface="DIN Condensed"/>
                  <a:sym typeface="DIN Condensed"/>
                </a:defRPr>
              </a:lvl1pPr>
            </a:lstStyle>
            <a:p>
              <a:pPr/>
              <a:r>
                <a:t>ensuring</a:t>
              </a:r>
            </a:p>
          </p:txBody>
        </p:sp>
      </p:grpSp>
      <p:sp>
        <p:nvSpPr>
          <p:cNvPr id="296" name="“know”"/>
          <p:cNvSpPr/>
          <p:nvPr/>
        </p:nvSpPr>
        <p:spPr>
          <a:xfrm>
            <a:off x="17073776" y="1976990"/>
            <a:ext cx="2425320" cy="1158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defRPr sz="8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“know”</a:t>
            </a:r>
          </a:p>
        </p:txBody>
      </p:sp>
      <p:sp>
        <p:nvSpPr>
          <p:cNvPr id="297" name="“be able to do”"/>
          <p:cNvSpPr/>
          <p:nvPr/>
        </p:nvSpPr>
        <p:spPr>
          <a:xfrm>
            <a:off x="9817544" y="4346189"/>
            <a:ext cx="4748912" cy="1158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defRPr sz="8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“be able to do”</a:t>
            </a:r>
          </a:p>
        </p:txBody>
      </p:sp>
      <p:grpSp>
        <p:nvGrpSpPr>
          <p:cNvPr id="300" name="Group"/>
          <p:cNvGrpSpPr/>
          <p:nvPr/>
        </p:nvGrpSpPr>
        <p:grpSpPr>
          <a:xfrm>
            <a:off x="6389394" y="5629267"/>
            <a:ext cx="7681088" cy="2804419"/>
            <a:chOff x="25803" y="-272323"/>
            <a:chExt cx="7681086" cy="2804418"/>
          </a:xfrm>
        </p:grpSpPr>
        <p:sp>
          <p:nvSpPr>
            <p:cNvPr id="298" name="“trainable”"/>
            <p:cNvSpPr/>
            <p:nvPr/>
          </p:nvSpPr>
          <p:spPr>
            <a:xfrm>
              <a:off x="25803" y="103212"/>
              <a:ext cx="7681088" cy="2428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t">
              <a:spAutoFit/>
            </a:bodyPr>
            <a:lstStyle>
              <a:lvl1pPr algn="l" defTabSz="821531">
                <a:defRPr sz="18000">
                  <a:solidFill>
                    <a:srgbClr val="000000"/>
                  </a:solidFill>
                  <a:latin typeface="DIN Condensed"/>
                  <a:ea typeface="DIN Condensed"/>
                  <a:cs typeface="DIN Condensed"/>
                  <a:sym typeface="DIN Condensed"/>
                </a:defRPr>
              </a:lvl1pPr>
            </a:lstStyle>
            <a:p>
              <a:pPr/>
              <a:r>
                <a:t>“trainable”</a:t>
              </a:r>
            </a:p>
          </p:txBody>
        </p:sp>
        <p:sp>
          <p:nvSpPr>
            <p:cNvPr id="299" name="and"/>
            <p:cNvSpPr/>
            <p:nvPr/>
          </p:nvSpPr>
          <p:spPr>
            <a:xfrm>
              <a:off x="1127938" y="-272324"/>
              <a:ext cx="1155701" cy="8864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t">
              <a:spAutoFit/>
            </a:bodyPr>
            <a:lstStyle>
              <a:lvl1pPr algn="r" defTabSz="821531">
                <a:defRPr sz="5000">
                  <a:solidFill>
                    <a:srgbClr val="FFFFFF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lvl1pPr>
            </a:lstStyle>
            <a:p>
              <a:pPr/>
              <a:r>
                <a:t>and</a:t>
              </a:r>
            </a:p>
          </p:txBody>
        </p:sp>
      </p:grpSp>
      <p:grpSp>
        <p:nvGrpSpPr>
          <p:cNvPr id="305" name="Group"/>
          <p:cNvGrpSpPr/>
          <p:nvPr/>
        </p:nvGrpSpPr>
        <p:grpSpPr>
          <a:xfrm>
            <a:off x="50529" y="7867151"/>
            <a:ext cx="6002656" cy="3600766"/>
            <a:chOff x="0" y="0"/>
            <a:chExt cx="6002654" cy="3600765"/>
          </a:xfrm>
        </p:grpSpPr>
        <p:grpSp>
          <p:nvGrpSpPr>
            <p:cNvPr id="303" name="Group"/>
            <p:cNvGrpSpPr/>
            <p:nvPr/>
          </p:nvGrpSpPr>
          <p:grpSpPr>
            <a:xfrm>
              <a:off x="0" y="0"/>
              <a:ext cx="6002655" cy="3024459"/>
              <a:chOff x="0" y="0"/>
              <a:chExt cx="6002654" cy="3024458"/>
            </a:xfrm>
          </p:grpSpPr>
          <p:sp>
            <p:nvSpPr>
              <p:cNvPr id="301" name="LEARNING"/>
              <p:cNvSpPr/>
              <p:nvPr/>
            </p:nvSpPr>
            <p:spPr>
              <a:xfrm>
                <a:off x="0" y="0"/>
                <a:ext cx="6002655" cy="20066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 defTabSz="457200">
                  <a:defRPr sz="15000">
                    <a:solidFill>
                      <a:srgbClr val="A9A9A9"/>
                    </a:solidFill>
                    <a:latin typeface="DIN Condensed"/>
                    <a:ea typeface="DIN Condensed"/>
                    <a:cs typeface="DIN Condensed"/>
                    <a:sym typeface="DIN Condensed"/>
                  </a:defRPr>
                </a:lvl1pPr>
              </a:lstStyle>
              <a:p>
                <a:pPr/>
                <a:r>
                  <a:t>LEARNING</a:t>
                </a:r>
              </a:p>
            </p:txBody>
          </p:sp>
          <p:sp>
            <p:nvSpPr>
              <p:cNvPr id="302" name="happens"/>
              <p:cNvSpPr/>
              <p:nvPr/>
            </p:nvSpPr>
            <p:spPr>
              <a:xfrm>
                <a:off x="1764377" y="1398853"/>
                <a:ext cx="4149853" cy="16256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l" defTabSz="457200">
                  <a:defRPr sz="12000">
                    <a:solidFill>
                      <a:srgbClr val="D6D6D6"/>
                    </a:solidFill>
                    <a:latin typeface="DIN Condensed"/>
                    <a:ea typeface="DIN Condensed"/>
                    <a:cs typeface="DIN Condensed"/>
                    <a:sym typeface="DIN Condensed"/>
                  </a:defRPr>
                </a:lvl1pPr>
              </a:lstStyle>
              <a:p>
                <a:pPr/>
                <a:r>
                  <a:t>happens</a:t>
                </a:r>
              </a:p>
            </p:txBody>
          </p:sp>
        </p:grpSp>
        <p:sp>
          <p:nvSpPr>
            <p:cNvPr id="304" name="during studying"/>
            <p:cNvSpPr/>
            <p:nvPr/>
          </p:nvSpPr>
          <p:spPr>
            <a:xfrm>
              <a:off x="647216" y="2714309"/>
              <a:ext cx="4180206" cy="8864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t">
              <a:spAutoFit/>
            </a:bodyPr>
            <a:lstStyle>
              <a:lvl1pPr algn="r" defTabSz="821531">
                <a:defRPr sz="5000">
                  <a:solidFill>
                    <a:srgbClr val="FFFFFF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lvl1pPr>
            </a:lstStyle>
            <a:p>
              <a:pPr/>
              <a:r>
                <a:t>during studying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5" grpId="5"/>
      <p:bldP build="whole" bldLvl="1" animBg="1" rev="0" advAuto="0" spid="305" grpId="6"/>
      <p:bldP build="whole" bldLvl="1" animBg="1" rev="0" advAuto="0" spid="296" grpId="2"/>
      <p:bldP build="whole" bldLvl="1" animBg="1" rev="0" advAuto="0" spid="290" grpId="1"/>
      <p:bldP build="whole" bldLvl="1" animBg="1" rev="0" advAuto="0" spid="297" grpId="3"/>
      <p:bldP build="whole" bldLvl="1" animBg="1" rev="0" advAuto="0" spid="300" grpId="4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634" y="-1424791"/>
            <a:ext cx="24405558" cy="1837370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Rectangle"/>
          <p:cNvSpPr/>
          <p:nvPr/>
        </p:nvSpPr>
        <p:spPr>
          <a:xfrm>
            <a:off x="40992" y="8246128"/>
            <a:ext cx="24288305" cy="3197464"/>
          </a:xfrm>
          <a:prstGeom prst="rect">
            <a:avLst/>
          </a:prstGeom>
          <a:solidFill>
            <a:srgbClr val="000000">
              <a:alpha val="50846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309" name="wisdom is “meta-knowledge” of what to know, how much, and what to do with it which is developed from deep experience across multiple contexts over many years of deliberate practice…"/>
          <p:cNvSpPr/>
          <p:nvPr/>
        </p:nvSpPr>
        <p:spPr>
          <a:xfrm>
            <a:off x="3759944" y="8602344"/>
            <a:ext cx="20570501" cy="2485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algn="r" defTabSz="821531">
              <a:defRPr sz="44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wisdom is “meta-knowledge” of what to know, how much, and what to do with it which is developed from deep experience across multiple contexts over many years of deliberate practice…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78518" y="2452778"/>
            <a:ext cx="15470877" cy="8678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23890" y="2452778"/>
            <a:ext cx="16281787" cy="8678196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unpredictable"/>
          <p:cNvSpPr/>
          <p:nvPr/>
        </p:nvSpPr>
        <p:spPr>
          <a:xfrm>
            <a:off x="3578036" y="1199188"/>
            <a:ext cx="4560571" cy="1006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unpredictable</a:t>
            </a:r>
          </a:p>
        </p:txBody>
      </p:sp>
      <p:sp>
        <p:nvSpPr>
          <p:cNvPr id="139" name="anything can happen …"/>
          <p:cNvSpPr/>
          <p:nvPr/>
        </p:nvSpPr>
        <p:spPr>
          <a:xfrm>
            <a:off x="5856579" y="11377966"/>
            <a:ext cx="12670842" cy="1539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96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anything can happen 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6068" y="78160"/>
            <a:ext cx="19332326" cy="13644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167" y="1114454"/>
            <a:ext cx="24228755" cy="115423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972" y="773976"/>
            <a:ext cx="18286057" cy="121907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Data: the raw building blocks; it consists of raw numbers, but lack context or meaning. 1,200, 9.6%, and  $170k are all piece of data.…"/>
          <p:cNvSpPr/>
          <p:nvPr/>
        </p:nvSpPr>
        <p:spPr>
          <a:xfrm>
            <a:off x="2130187" y="326072"/>
            <a:ext cx="20123626" cy="13063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642937">
              <a:defRPr b="1" sz="44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</a:defRPr>
            </a:pPr>
            <a:r>
              <a:rPr sz="6000" u="sng"/>
              <a:t>Data</a:t>
            </a:r>
            <a:r>
              <a:rPr sz="6000"/>
              <a:t>:</a:t>
            </a:r>
            <a:r>
              <a:t> </a:t>
            </a:r>
            <a:r>
              <a:rPr sz="4800"/>
              <a:t>the raw building blocks; it consists of raw numbers, but lack context or meaning. 1,200, 9.6%, and  $170k are all piece of data.</a:t>
            </a:r>
            <a:endParaRPr sz="4000"/>
          </a:p>
          <a:p>
            <a:pPr algn="l" defTabSz="642937">
              <a:defRPr b="1" sz="44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</a:defRPr>
            </a:pPr>
          </a:p>
          <a:p>
            <a:pPr algn="l" defTabSz="642937">
              <a:defRPr b="1" sz="44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</a:defRPr>
            </a:pPr>
            <a:r>
              <a:rPr sz="6000" u="sng"/>
              <a:t>Information</a:t>
            </a:r>
            <a:r>
              <a:rPr sz="6000"/>
              <a:t>:</a:t>
            </a:r>
            <a:r>
              <a:t> </a:t>
            </a:r>
            <a:r>
              <a:rPr sz="4800"/>
              <a:t>the application of structure or order to data, in an attempt to communicate meaning.  Knowing the S&amp;P500 is at 1,200 (up 5% YTD), Unemployment is at 9.6% (down from 11%), and GDP is 2.5% (revised from 2%) are examples.</a:t>
            </a:r>
            <a:endParaRPr sz="4800"/>
          </a:p>
          <a:p>
            <a:pPr algn="l" defTabSz="642937">
              <a:defRPr b="1" sz="44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</a:defRPr>
            </a:pPr>
          </a:p>
          <a:p>
            <a:pPr algn="l" defTabSz="642937">
              <a:defRPr b="1" sz="44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</a:defRPr>
            </a:pPr>
            <a:r>
              <a:rPr sz="6000" u="sng"/>
              <a:t>Knowledge</a:t>
            </a:r>
            <a:r>
              <a:rPr sz="6000"/>
              <a:t>:</a:t>
            </a:r>
            <a:r>
              <a:t> a</a:t>
            </a:r>
            <a:r>
              <a:rPr sz="4800"/>
              <a:t>n understanding of a specific subject, through experience (or education). Typically, knowledge is used in terms of a persons skills or expertise in a given area. Knowledge typically reflects an empirical, rather than intuitive, understanding. Plato referenced it as “justified true belief.”</a:t>
            </a:r>
            <a:endParaRPr sz="4800"/>
          </a:p>
          <a:p>
            <a:pPr algn="l" defTabSz="642937">
              <a:defRPr b="1" sz="44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</a:defRPr>
            </a:pPr>
          </a:p>
          <a:p>
            <a:pPr algn="l" defTabSz="642937">
              <a:defRPr b="1" sz="44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</a:defRPr>
            </a:pPr>
            <a:r>
              <a:rPr sz="6000" u="sng"/>
              <a:t>Wisdom</a:t>
            </a:r>
            <a:r>
              <a:rPr sz="6000"/>
              <a:t>:</a:t>
            </a:r>
            <a:r>
              <a:t> o</a:t>
            </a:r>
            <a:r>
              <a:rPr sz="4800"/>
              <a:t>ptimum judgment, reflecting a deep understanding of people, things, events or situations. A person who has wisdom can effectively apply perception and knowledge in order to produce desired results. Comprehending objectively reality within a broader context.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Arrow"/>
          <p:cNvSpPr/>
          <p:nvPr/>
        </p:nvSpPr>
        <p:spPr>
          <a:xfrm rot="16200000">
            <a:off x="12404448" y="2622911"/>
            <a:ext cx="2669783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320" name="Arrow"/>
          <p:cNvSpPr/>
          <p:nvPr/>
        </p:nvSpPr>
        <p:spPr>
          <a:xfrm rot="17196498">
            <a:off x="12425608" y="6169290"/>
            <a:ext cx="3181705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321" name="Arrow"/>
          <p:cNvSpPr/>
          <p:nvPr/>
        </p:nvSpPr>
        <p:spPr>
          <a:xfrm>
            <a:off x="6197570" y="10740035"/>
            <a:ext cx="15819247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A6AAA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322" name="Arrow"/>
          <p:cNvSpPr/>
          <p:nvPr/>
        </p:nvSpPr>
        <p:spPr>
          <a:xfrm rot="16200000">
            <a:off x="-1194206" y="5104043"/>
            <a:ext cx="1079489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A6AAA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323" name="Rounded Rectangle"/>
          <p:cNvSpPr/>
          <p:nvPr/>
        </p:nvSpPr>
        <p:spPr>
          <a:xfrm>
            <a:off x="2325313" y="10517747"/>
            <a:ext cx="4134625" cy="1714574"/>
          </a:xfrm>
          <a:prstGeom prst="roundRect">
            <a:avLst>
              <a:gd name="adj" fmla="val 11111"/>
            </a:avLst>
          </a:prstGeom>
          <a:solidFill>
            <a:srgbClr val="53585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324" name="Data"/>
          <p:cNvSpPr/>
          <p:nvPr/>
        </p:nvSpPr>
        <p:spPr>
          <a:xfrm>
            <a:off x="3007661" y="10550773"/>
            <a:ext cx="2391157" cy="1304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Data</a:t>
            </a:r>
          </a:p>
        </p:txBody>
      </p:sp>
      <p:sp>
        <p:nvSpPr>
          <p:cNvPr id="325" name="context independent"/>
          <p:cNvSpPr/>
          <p:nvPr/>
        </p:nvSpPr>
        <p:spPr>
          <a:xfrm rot="16200000">
            <a:off x="-101849" y="5527686"/>
            <a:ext cx="66294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context independent</a:t>
            </a:r>
          </a:p>
        </p:txBody>
      </p:sp>
      <p:sp>
        <p:nvSpPr>
          <p:cNvPr id="326" name="understanding"/>
          <p:cNvSpPr/>
          <p:nvPr/>
        </p:nvSpPr>
        <p:spPr>
          <a:xfrm>
            <a:off x="16406505" y="11743670"/>
            <a:ext cx="4676395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understanding</a:t>
            </a:r>
          </a:p>
        </p:txBody>
      </p:sp>
      <p:sp>
        <p:nvSpPr>
          <p:cNvPr id="327" name="Data is an item out of context with no relation with other things."/>
          <p:cNvSpPr/>
          <p:nvPr/>
        </p:nvSpPr>
        <p:spPr>
          <a:xfrm>
            <a:off x="2054428" y="12304866"/>
            <a:ext cx="4676395" cy="985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3200">
                <a:solidFill>
                  <a:srgbClr val="424242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Data is an item out of context with no relation with other things.</a:t>
            </a:r>
          </a:p>
        </p:txBody>
      </p:sp>
      <p:grpSp>
        <p:nvGrpSpPr>
          <p:cNvPr id="330" name="Group"/>
          <p:cNvGrpSpPr/>
          <p:nvPr/>
        </p:nvGrpSpPr>
        <p:grpSpPr>
          <a:xfrm>
            <a:off x="8162052" y="6995791"/>
            <a:ext cx="5918802" cy="1773049"/>
            <a:chOff x="0" y="0"/>
            <a:chExt cx="5918801" cy="1773047"/>
          </a:xfrm>
        </p:grpSpPr>
        <p:sp>
          <p:nvSpPr>
            <p:cNvPr id="328" name="Rounded Rectangle"/>
            <p:cNvSpPr/>
            <p:nvPr/>
          </p:nvSpPr>
          <p:spPr>
            <a:xfrm>
              <a:off x="0" y="0"/>
              <a:ext cx="5912535" cy="1773048"/>
            </a:xfrm>
            <a:prstGeom prst="roundRect">
              <a:avLst>
                <a:gd name="adj" fmla="val 11111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329" name="Information"/>
            <p:cNvSpPr/>
            <p:nvPr/>
          </p:nvSpPr>
          <p:spPr>
            <a:xfrm>
              <a:off x="6266" y="172874"/>
              <a:ext cx="5912536" cy="13485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8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Information</a:t>
              </a:r>
            </a:p>
          </p:txBody>
        </p:sp>
      </p:grpSp>
      <p:sp>
        <p:nvSpPr>
          <p:cNvPr id="331" name="Arrow"/>
          <p:cNvSpPr/>
          <p:nvPr/>
        </p:nvSpPr>
        <p:spPr>
          <a:xfrm rot="18900000">
            <a:off x="5960009" y="9005793"/>
            <a:ext cx="2669783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DCDEE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332" name="Information represented by relationships between data and the data sources to make it meaningful."/>
          <p:cNvSpPr/>
          <p:nvPr/>
        </p:nvSpPr>
        <p:spPr>
          <a:xfrm>
            <a:off x="4576203" y="6906955"/>
            <a:ext cx="3373147" cy="1950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3200">
                <a:solidFill>
                  <a:srgbClr val="424242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Information represented by relationships between data and the data sources to make it meaningful.</a:t>
            </a:r>
          </a:p>
        </p:txBody>
      </p:sp>
      <p:sp>
        <p:nvSpPr>
          <p:cNvPr id="333" name="understanding “relations”"/>
          <p:cNvSpPr/>
          <p:nvPr/>
        </p:nvSpPr>
        <p:spPr>
          <a:xfrm>
            <a:off x="7451191" y="9878422"/>
            <a:ext cx="8193787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424242"/>
                </a:solidFill>
              </a:defRPr>
            </a:lvl1pPr>
          </a:lstStyle>
          <a:p>
            <a:pPr/>
            <a:r>
              <a:t>understanding “relations”</a:t>
            </a:r>
          </a:p>
        </p:txBody>
      </p:sp>
      <p:sp>
        <p:nvSpPr>
          <p:cNvPr id="334" name="Knowledge is represented by patterns among data, information, and possibly other knowledge.  These patterns do not provide knowledge until they have been understood."/>
          <p:cNvSpPr/>
          <p:nvPr/>
        </p:nvSpPr>
        <p:spPr>
          <a:xfrm>
            <a:off x="6325257" y="3446419"/>
            <a:ext cx="4876540" cy="2433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3200">
                <a:solidFill>
                  <a:srgbClr val="424242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Knowledge is represented by patterns among data, information, and possibly other knowledge.  These patterns do not provide knowledge until they have been understood.</a:t>
            </a:r>
          </a:p>
        </p:txBody>
      </p:sp>
      <p:sp>
        <p:nvSpPr>
          <p:cNvPr id="335" name="Wisdom is the recognition that knowledge patterns arise from fundamental principles and the understanding of what those principles are."/>
          <p:cNvSpPr/>
          <p:nvPr/>
        </p:nvSpPr>
        <p:spPr>
          <a:xfrm>
            <a:off x="8753038" y="353005"/>
            <a:ext cx="4299341" cy="2433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3200">
                <a:solidFill>
                  <a:srgbClr val="424242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Wisdom is the recognition that knowledge patterns arise from fundamental principles and the understanding of what those principles are.</a:t>
            </a:r>
          </a:p>
        </p:txBody>
      </p:sp>
      <p:grpSp>
        <p:nvGrpSpPr>
          <p:cNvPr id="338" name="Group"/>
          <p:cNvGrpSpPr/>
          <p:nvPr/>
        </p:nvGrpSpPr>
        <p:grpSpPr>
          <a:xfrm>
            <a:off x="11603363" y="3533457"/>
            <a:ext cx="6084089" cy="1824494"/>
            <a:chOff x="0" y="0"/>
            <a:chExt cx="6084088" cy="1824493"/>
          </a:xfrm>
        </p:grpSpPr>
        <p:sp>
          <p:nvSpPr>
            <p:cNvPr id="336" name="Rounded Rectangle"/>
            <p:cNvSpPr/>
            <p:nvPr/>
          </p:nvSpPr>
          <p:spPr>
            <a:xfrm>
              <a:off x="0" y="0"/>
              <a:ext cx="6084089" cy="1824494"/>
            </a:xfrm>
            <a:prstGeom prst="roundRect">
              <a:avLst>
                <a:gd name="adj" fmla="val 11111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337" name="Knowledge"/>
            <p:cNvSpPr/>
            <p:nvPr/>
          </p:nvSpPr>
          <p:spPr>
            <a:xfrm>
              <a:off x="86125" y="150861"/>
              <a:ext cx="5925163" cy="1387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8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Knowledge</a:t>
              </a:r>
            </a:p>
          </p:txBody>
        </p:sp>
      </p:grpSp>
      <p:grpSp>
        <p:nvGrpSpPr>
          <p:cNvPr id="341" name="Group"/>
          <p:cNvGrpSpPr/>
          <p:nvPr/>
        </p:nvGrpSpPr>
        <p:grpSpPr>
          <a:xfrm>
            <a:off x="12913335" y="84258"/>
            <a:ext cx="4549676" cy="1838733"/>
            <a:chOff x="0" y="-14238"/>
            <a:chExt cx="4549675" cy="1838731"/>
          </a:xfrm>
        </p:grpSpPr>
        <p:sp>
          <p:nvSpPr>
            <p:cNvPr id="339" name="Rounded Rectangle"/>
            <p:cNvSpPr/>
            <p:nvPr/>
          </p:nvSpPr>
          <p:spPr>
            <a:xfrm>
              <a:off x="0" y="0"/>
              <a:ext cx="4549676" cy="1824494"/>
            </a:xfrm>
            <a:prstGeom prst="roundRect">
              <a:avLst>
                <a:gd name="adj" fmla="val 11111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340" name="Wisdom"/>
            <p:cNvSpPr/>
            <p:nvPr/>
          </p:nvSpPr>
          <p:spPr>
            <a:xfrm>
              <a:off x="22626" y="-14239"/>
              <a:ext cx="4467257" cy="13876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80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Wisdom</a:t>
              </a:r>
            </a:p>
          </p:txBody>
        </p:sp>
      </p:grpSp>
      <p:sp>
        <p:nvSpPr>
          <p:cNvPr id="342" name="understanding “patterns”"/>
          <p:cNvSpPr/>
          <p:nvPr/>
        </p:nvSpPr>
        <p:spPr>
          <a:xfrm>
            <a:off x="14724390" y="6401530"/>
            <a:ext cx="8040625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424242"/>
                </a:solidFill>
              </a:defRPr>
            </a:lvl1pPr>
          </a:lstStyle>
          <a:p>
            <a:pPr/>
            <a:r>
              <a:t>understanding “patterns”</a:t>
            </a:r>
          </a:p>
        </p:txBody>
      </p:sp>
      <p:sp>
        <p:nvSpPr>
          <p:cNvPr id="343" name="understanding “principles”"/>
          <p:cNvSpPr/>
          <p:nvPr/>
        </p:nvSpPr>
        <p:spPr>
          <a:xfrm>
            <a:off x="14493504" y="2296423"/>
            <a:ext cx="8502397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424242"/>
                </a:solidFill>
              </a:defRPr>
            </a:lvl1pPr>
          </a:lstStyle>
          <a:p>
            <a:pPr/>
            <a:r>
              <a:t>understanding “principles”</a:t>
            </a:r>
          </a:p>
        </p:txBody>
      </p:sp>
      <p:sp>
        <p:nvSpPr>
          <p:cNvPr id="344" name="name, collecting, organizing…"/>
          <p:cNvSpPr/>
          <p:nvPr/>
        </p:nvSpPr>
        <p:spPr>
          <a:xfrm>
            <a:off x="2418170" y="11751622"/>
            <a:ext cx="3948911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2400">
                <a:solidFill>
                  <a:srgbClr val="D6D6D6"/>
                </a:solidFill>
              </a:defRPr>
            </a:lvl1pPr>
          </a:lstStyle>
          <a:p>
            <a:pPr/>
            <a:r>
              <a:t>name, collecting, organizing…</a:t>
            </a:r>
          </a:p>
        </p:txBody>
      </p:sp>
      <p:sp>
        <p:nvSpPr>
          <p:cNvPr id="345" name="organizing, interpreting…"/>
          <p:cNvSpPr/>
          <p:nvPr/>
        </p:nvSpPr>
        <p:spPr>
          <a:xfrm>
            <a:off x="9146997" y="8344656"/>
            <a:ext cx="3948911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2400">
                <a:solidFill>
                  <a:srgbClr val="D6D6D6"/>
                </a:solidFill>
              </a:defRPr>
            </a:lvl1pPr>
          </a:lstStyle>
          <a:p>
            <a:pPr/>
            <a:r>
              <a:t>organizing, interpreting…</a:t>
            </a:r>
          </a:p>
        </p:txBody>
      </p:sp>
      <p:sp>
        <p:nvSpPr>
          <p:cNvPr id="346" name="interpreting, integrating, understanding…"/>
          <p:cNvSpPr/>
          <p:nvPr/>
        </p:nvSpPr>
        <p:spPr>
          <a:xfrm>
            <a:off x="11998447" y="4929353"/>
            <a:ext cx="5293920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2400">
                <a:solidFill>
                  <a:srgbClr val="D6D6D6"/>
                </a:solidFill>
              </a:defRPr>
            </a:lvl1pPr>
          </a:lstStyle>
          <a:p>
            <a:pPr/>
            <a:r>
              <a:t>interpreting, integrating, understanding…</a:t>
            </a:r>
          </a:p>
        </p:txBody>
      </p:sp>
      <p:sp>
        <p:nvSpPr>
          <p:cNvPr id="347" name="understanding,  applying, applying with compassion"/>
          <p:cNvSpPr/>
          <p:nvPr/>
        </p:nvSpPr>
        <p:spPr>
          <a:xfrm>
            <a:off x="13163661" y="1181046"/>
            <a:ext cx="4549677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b="1" sz="2400">
                <a:solidFill>
                  <a:srgbClr val="D6D6D6"/>
                </a:solidFill>
              </a:defRPr>
            </a:lvl1pPr>
          </a:lstStyle>
          <a:p>
            <a:pPr/>
            <a:r>
              <a:t>understanding,  applying, applying with compassion</a:t>
            </a:r>
          </a:p>
        </p:txBody>
      </p:sp>
      <p:grpSp>
        <p:nvGrpSpPr>
          <p:cNvPr id="350" name="Group"/>
          <p:cNvGrpSpPr/>
          <p:nvPr/>
        </p:nvGrpSpPr>
        <p:grpSpPr>
          <a:xfrm>
            <a:off x="1962667" y="10233350"/>
            <a:ext cx="9616894" cy="3540167"/>
            <a:chOff x="0" y="0"/>
            <a:chExt cx="9616892" cy="3540166"/>
          </a:xfrm>
        </p:grpSpPr>
        <p:sp>
          <p:nvSpPr>
            <p:cNvPr id="348" name="Rectangle"/>
            <p:cNvSpPr/>
            <p:nvPr/>
          </p:nvSpPr>
          <p:spPr>
            <a:xfrm>
              <a:off x="0" y="0"/>
              <a:ext cx="4825740" cy="3240407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pic>
          <p:nvPicPr>
            <p:cNvPr id="349" name="pasted-image.pdf" descr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940498" y="1506951"/>
              <a:ext cx="4676395" cy="2033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51" name="Rounded Rectangle" descr="Rounded Rectangl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154689" y="2029723"/>
            <a:ext cx="4075911" cy="1397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1" grpId="2"/>
      <p:bldP build="whole" bldLvl="1" animBg="1" rev="0" advAuto="0" spid="350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2250" y="2029236"/>
            <a:ext cx="18399500" cy="99523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9186" y="24378"/>
            <a:ext cx="20545628" cy="136672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WISDOM"/>
          <p:cNvSpPr/>
          <p:nvPr/>
        </p:nvSpPr>
        <p:spPr>
          <a:xfrm>
            <a:off x="8473624" y="4470627"/>
            <a:ext cx="15876460" cy="5816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4500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>
                <a:latin typeface="DIN Condensed"/>
                <a:ea typeface="DIN Condensed"/>
                <a:cs typeface="DIN Condensed"/>
                <a:sym typeface="DIN Condensed"/>
              </a:rPr>
              <a:t>WISDOM</a:t>
            </a:r>
          </a:p>
        </p:txBody>
      </p:sp>
      <p:sp>
        <p:nvSpPr>
          <p:cNvPr id="359" name="can be developed in your class ?"/>
          <p:cNvSpPr/>
          <p:nvPr/>
        </p:nvSpPr>
        <p:spPr>
          <a:xfrm>
            <a:off x="6715896" y="8475855"/>
            <a:ext cx="16884651" cy="155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0000">
                <a:solidFill>
                  <a:srgbClr val="000000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can be developed in your class ?</a:t>
            </a:r>
          </a:p>
        </p:txBody>
      </p:sp>
      <p:sp>
        <p:nvSpPr>
          <p:cNvPr id="360" name="Do you know now how"/>
          <p:cNvSpPr/>
          <p:nvPr/>
        </p:nvSpPr>
        <p:spPr>
          <a:xfrm>
            <a:off x="11707768" y="3121260"/>
            <a:ext cx="11875771" cy="155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10000">
                <a:solidFill>
                  <a:srgbClr val="000000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>
                <a:latin typeface="Helvetica Neue UltraLight"/>
                <a:ea typeface="Helvetica Neue UltraLight"/>
                <a:cs typeface="Helvetica Neue UltraLight"/>
                <a:sym typeface="Helvetica Neue UltraLight"/>
              </a:rPr>
              <a:t>Do you know now how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8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446198"/>
            <a:ext cx="24384001" cy="10837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45074" y="7420232"/>
            <a:ext cx="8259378" cy="30792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What is Creativity?"/>
          <p:cNvSpPr/>
          <p:nvPr/>
        </p:nvSpPr>
        <p:spPr>
          <a:xfrm>
            <a:off x="707760" y="1120603"/>
            <a:ext cx="11518520" cy="1941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z="12000">
                <a:solidFill>
                  <a:srgbClr val="A9A9A9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What is Creativity?</a:t>
            </a:r>
          </a:p>
        </p:txBody>
      </p:sp>
      <p:sp>
        <p:nvSpPr>
          <p:cNvPr id="366" name="Line"/>
          <p:cNvSpPr/>
          <p:nvPr/>
        </p:nvSpPr>
        <p:spPr>
          <a:xfrm flipV="1">
            <a:off x="1727751" y="3807496"/>
            <a:ext cx="1" cy="7480958"/>
          </a:xfrm>
          <a:prstGeom prst="line">
            <a:avLst/>
          </a:prstGeom>
          <a:ln w="190500">
            <a:solidFill>
              <a:srgbClr val="424242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367" name="original and of high quality (Perkins, 1981, p. 6)"/>
          <p:cNvSpPr/>
          <p:nvPr/>
        </p:nvSpPr>
        <p:spPr>
          <a:xfrm>
            <a:off x="2197051" y="3765956"/>
            <a:ext cx="22136427" cy="115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976923" indent="-976923" algn="l" defTabSz="642937">
              <a:buSzPct val="40000"/>
              <a:buBlip>
                <a:blip r:embed="rId2"/>
              </a:buBlip>
              <a:defRPr sz="8000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pPr/>
            <a:r>
              <a:t>original and of high quality (Perkins, 1981, p. 6)</a:t>
            </a:r>
          </a:p>
        </p:txBody>
      </p:sp>
      <p:sp>
        <p:nvSpPr>
          <p:cNvPr id="368" name="a simple concept that can be difficult to get your head around…"/>
          <p:cNvSpPr/>
          <p:nvPr/>
        </p:nvSpPr>
        <p:spPr>
          <a:xfrm>
            <a:off x="2186848" y="5118227"/>
            <a:ext cx="22156833" cy="2378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976923" indent="-976923" algn="l" defTabSz="642937">
              <a:buSzPct val="40000"/>
              <a:buBlip>
                <a:blip r:embed="rId2"/>
              </a:buBlip>
              <a:defRPr sz="8000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pPr/>
            <a:r>
              <a:t>a simple concept that can be difficult to get your head around…</a:t>
            </a:r>
          </a:p>
        </p:txBody>
      </p:sp>
      <p:sp>
        <p:nvSpPr>
          <p:cNvPr id="369" name="ability to imagine or invent something new…"/>
          <p:cNvSpPr/>
          <p:nvPr/>
        </p:nvSpPr>
        <p:spPr>
          <a:xfrm>
            <a:off x="2214307" y="7689699"/>
            <a:ext cx="22101916" cy="115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976923" indent="-976923" algn="l" defTabSz="642937">
              <a:buSzPct val="40000"/>
              <a:buBlip>
                <a:blip r:embed="rId2"/>
              </a:buBlip>
              <a:defRPr sz="8000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pPr/>
            <a:r>
              <a:t>ability to imagine or invent something new…</a:t>
            </a:r>
          </a:p>
        </p:txBody>
      </p:sp>
      <p:sp>
        <p:nvSpPr>
          <p:cNvPr id="370" name="not a synonym for clever, humorous, artistically pleasing, enthusiastic, or persuasive …"/>
          <p:cNvSpPr/>
          <p:nvPr/>
        </p:nvSpPr>
        <p:spPr>
          <a:xfrm>
            <a:off x="2214307" y="9044575"/>
            <a:ext cx="22101915" cy="2378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976923" indent="-976923" algn="l" defTabSz="642937">
              <a:buSzPct val="40000"/>
              <a:buBlip>
                <a:blip r:embed="rId2"/>
              </a:buBlip>
              <a:defRPr sz="8000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pPr/>
            <a:r>
              <a:t>not a synonym for clever, humorous, artistically pleasing, enthusiastic, or persuasive 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61" y="1139504"/>
            <a:ext cx="24012215" cy="113724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609" y="948159"/>
            <a:ext cx="24200783" cy="11997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09952" y="1010300"/>
            <a:ext cx="11083453" cy="3879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3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roup"/>
          <p:cNvGrpSpPr/>
          <p:nvPr/>
        </p:nvGrpSpPr>
        <p:grpSpPr>
          <a:xfrm>
            <a:off x="4275548" y="1641800"/>
            <a:ext cx="20019481" cy="4020799"/>
            <a:chOff x="0" y="0"/>
            <a:chExt cx="20019480" cy="4020798"/>
          </a:xfrm>
        </p:grpSpPr>
        <p:sp>
          <p:nvSpPr>
            <p:cNvPr id="375" name="“if you train yourself, and there are different methods for doing this, you can become more creative.”"/>
            <p:cNvSpPr/>
            <p:nvPr/>
          </p:nvSpPr>
          <p:spPr>
            <a:xfrm>
              <a:off x="0" y="0"/>
              <a:ext cx="19885187" cy="37297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r">
                <a:defRPr sz="8000">
                  <a:solidFill>
                    <a:srgbClr val="FFFFFF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lvl1pPr>
            </a:lstStyle>
            <a:p>
              <a:pPr/>
              <a:r>
                <a:t>“if you train yourself, and there are different methods for doing this, you can become more creative.”</a:t>
              </a:r>
            </a:p>
          </p:txBody>
        </p:sp>
        <p:sp>
          <p:nvSpPr>
            <p:cNvPr id="376" name="- Rom Schrift"/>
            <p:cNvSpPr/>
            <p:nvPr/>
          </p:nvSpPr>
          <p:spPr>
            <a:xfrm>
              <a:off x="17674023" y="3559432"/>
              <a:ext cx="2345458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r">
                <a:defRPr sz="24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- Rom Schrift</a:t>
              </a:r>
            </a:p>
          </p:txBody>
        </p:sp>
      </p:grpSp>
      <p:grpSp>
        <p:nvGrpSpPr>
          <p:cNvPr id="380" name="Group"/>
          <p:cNvGrpSpPr/>
          <p:nvPr/>
        </p:nvGrpSpPr>
        <p:grpSpPr>
          <a:xfrm>
            <a:off x="4275548" y="7178313"/>
            <a:ext cx="20019480" cy="2812583"/>
            <a:chOff x="0" y="0"/>
            <a:chExt cx="20019478" cy="2812582"/>
          </a:xfrm>
        </p:grpSpPr>
        <p:sp>
          <p:nvSpPr>
            <p:cNvPr id="378" name="“mind-wandering seems to be essential to the creative process…”"/>
            <p:cNvSpPr/>
            <p:nvPr/>
          </p:nvSpPr>
          <p:spPr>
            <a:xfrm>
              <a:off x="0" y="0"/>
              <a:ext cx="19885187" cy="25105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r">
                <a:defRPr sz="8000">
                  <a:solidFill>
                    <a:srgbClr val="FFFFFF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lvl1pPr>
            </a:lstStyle>
            <a:p>
              <a:pPr/>
              <a:r>
                <a:t>“mind-wandering seems to be essential to the creative process…”</a:t>
              </a:r>
            </a:p>
          </p:txBody>
        </p:sp>
        <p:sp>
          <p:nvSpPr>
            <p:cNvPr id="379" name="- Scott Barry Kaufman"/>
            <p:cNvSpPr/>
            <p:nvPr/>
          </p:nvSpPr>
          <p:spPr>
            <a:xfrm>
              <a:off x="16526516" y="2351216"/>
              <a:ext cx="3492963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r">
                <a:defRPr sz="24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- Scott Barry Kaufman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0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30198"/>
            <a:ext cx="24384001" cy="134693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7783" y="-11285"/>
            <a:ext cx="19828862" cy="137385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Creative student:"/>
          <p:cNvSpPr/>
          <p:nvPr/>
        </p:nvSpPr>
        <p:spPr>
          <a:xfrm>
            <a:off x="3472737" y="691993"/>
            <a:ext cx="7747110" cy="1346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l" defTabSz="1160859">
              <a:defRPr sz="8000">
                <a:solidFill>
                  <a:srgbClr val="D6D6D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Creative student:</a:t>
            </a:r>
          </a:p>
        </p:txBody>
      </p:sp>
      <p:sp>
        <p:nvSpPr>
          <p:cNvPr id="387" name="Recognize the importance of a deep knowledge base and continually work to learn new things.…"/>
          <p:cNvSpPr/>
          <p:nvPr/>
        </p:nvSpPr>
        <p:spPr>
          <a:xfrm>
            <a:off x="3756184" y="2269407"/>
            <a:ext cx="19209976" cy="10048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1066799" indent="-1066799" algn="l" defTabSz="1160859">
              <a:buSzPct val="40000"/>
              <a:buBlip>
                <a:blip r:embed="rId2"/>
              </a:buBlip>
              <a:defRPr b="1">
                <a:solidFill>
                  <a:srgbClr val="FFFFFF"/>
                </a:solidFill>
              </a:defRPr>
            </a:pPr>
            <a:r>
              <a:t>Recognize the importance of a deep knowledge base and continually work to learn new things.</a:t>
            </a:r>
          </a:p>
          <a:p>
            <a:pPr marL="1066799" indent="-1066799" algn="l" defTabSz="1160859">
              <a:buSzPct val="40000"/>
              <a:buBlip>
                <a:blip r:embed="rId2"/>
              </a:buBlip>
              <a:defRPr b="1">
                <a:solidFill>
                  <a:srgbClr val="FFFFFF"/>
                </a:solidFill>
              </a:defRPr>
            </a:pPr>
            <a:r>
              <a:t>	Are open to new ideas and actively seek them out.</a:t>
            </a:r>
          </a:p>
          <a:p>
            <a:pPr marL="1066799" indent="-1066799" algn="l" defTabSz="1160859">
              <a:buSzPct val="40000"/>
              <a:buBlip>
                <a:blip r:embed="rId2"/>
              </a:buBlip>
              <a:defRPr b="1">
                <a:solidFill>
                  <a:srgbClr val="FFFFFF"/>
                </a:solidFill>
              </a:defRPr>
            </a:pPr>
            <a:r>
              <a:t>	Find source material in a wide variety of media, people, and events.</a:t>
            </a:r>
          </a:p>
          <a:p>
            <a:pPr marL="1066799" indent="-1066799" algn="l" defTabSz="1160859">
              <a:buSzPct val="40000"/>
              <a:buBlip>
                <a:blip r:embed="rId2"/>
              </a:buBlip>
              <a:defRPr b="1">
                <a:solidFill>
                  <a:srgbClr val="FFFFFF"/>
                </a:solidFill>
              </a:defRPr>
            </a:pPr>
            <a:r>
              <a:t>	Organize and reorganize ideas into different categories or combinations and then evaluate whether the results are interesting, new, or helpful.</a:t>
            </a:r>
          </a:p>
          <a:p>
            <a:pPr marL="1066799" indent="-1066799" algn="l" defTabSz="1160859">
              <a:buSzPct val="40000"/>
              <a:buBlip>
                <a:blip r:embed="rId2"/>
              </a:buBlip>
              <a:defRPr b="1">
                <a:solidFill>
                  <a:srgbClr val="FFFFFF"/>
                </a:solidFill>
              </a:defRPr>
            </a:pPr>
            <a:r>
              <a:t>	Use trial and error when they are unsure how to proceed, viewing failure as an opportunity to learn. (Brookhart, 2010, pp. 128–129) 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04875" y="52981"/>
            <a:ext cx="14769112" cy="9245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48417" y="9481241"/>
            <a:ext cx="14769112" cy="32204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0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N"/>
          <p:cNvSpPr/>
          <p:nvPr/>
        </p:nvSpPr>
        <p:spPr>
          <a:xfrm>
            <a:off x="6932053" y="1522693"/>
            <a:ext cx="3612008" cy="6234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42000">
                <a:solidFill>
                  <a:srgbClr val="000000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N</a:t>
            </a:r>
          </a:p>
        </p:txBody>
      </p:sp>
      <p:sp>
        <p:nvSpPr>
          <p:cNvPr id="393" name="Line"/>
          <p:cNvSpPr/>
          <p:nvPr/>
        </p:nvSpPr>
        <p:spPr>
          <a:xfrm flipV="1">
            <a:off x="15603228" y="2805691"/>
            <a:ext cx="1" cy="3668601"/>
          </a:xfrm>
          <a:prstGeom prst="line">
            <a:avLst/>
          </a:prstGeom>
          <a:ln w="1016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394" name="O"/>
          <p:cNvSpPr/>
          <p:nvPr/>
        </p:nvSpPr>
        <p:spPr>
          <a:xfrm>
            <a:off x="10867452" y="1522693"/>
            <a:ext cx="4001390" cy="6234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42000">
                <a:solidFill>
                  <a:srgbClr val="000000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O</a:t>
            </a:r>
          </a:p>
        </p:txBody>
      </p:sp>
      <p:sp>
        <p:nvSpPr>
          <p:cNvPr id="395" name="Line"/>
          <p:cNvSpPr/>
          <p:nvPr/>
        </p:nvSpPr>
        <p:spPr>
          <a:xfrm>
            <a:off x="8880178" y="2751965"/>
            <a:ext cx="1306464" cy="1"/>
          </a:xfrm>
          <a:prstGeom prst="line">
            <a:avLst/>
          </a:prstGeom>
          <a:ln w="1016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396" name="Line"/>
          <p:cNvSpPr/>
          <p:nvPr/>
        </p:nvSpPr>
        <p:spPr>
          <a:xfrm>
            <a:off x="15549652" y="2751965"/>
            <a:ext cx="1306464" cy="1"/>
          </a:xfrm>
          <a:prstGeom prst="line">
            <a:avLst/>
          </a:prstGeom>
          <a:ln w="1016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397" name="EXISTING"/>
          <p:cNvSpPr/>
          <p:nvPr/>
        </p:nvSpPr>
        <p:spPr>
          <a:xfrm>
            <a:off x="6616649" y="6240704"/>
            <a:ext cx="10274174" cy="3207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2100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EXISTING</a:t>
            </a:r>
          </a:p>
        </p:txBody>
      </p:sp>
      <p:sp>
        <p:nvSpPr>
          <p:cNvPr id="398" name="in our education system …"/>
          <p:cNvSpPr/>
          <p:nvPr/>
        </p:nvSpPr>
        <p:spPr>
          <a:xfrm>
            <a:off x="12723762" y="8894669"/>
            <a:ext cx="5558283" cy="713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642937">
              <a:defRPr sz="38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in our education system 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This is"/>
          <p:cNvSpPr/>
          <p:nvPr/>
        </p:nvSpPr>
        <p:spPr>
          <a:xfrm>
            <a:off x="10661106" y="4747092"/>
            <a:ext cx="2080388" cy="904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pPr/>
            <a:r>
              <a:t>This is</a:t>
            </a:r>
          </a:p>
        </p:txBody>
      </p:sp>
      <p:sp>
        <p:nvSpPr>
          <p:cNvPr id="401" name="what you need to do"/>
          <p:cNvSpPr/>
          <p:nvPr/>
        </p:nvSpPr>
        <p:spPr>
          <a:xfrm>
            <a:off x="3081872" y="5697712"/>
            <a:ext cx="18220255" cy="1666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cap="all" sz="12000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pPr/>
            <a:r>
              <a:t>what you need to do</a:t>
            </a:r>
          </a:p>
        </p:txBody>
      </p:sp>
      <p:sp>
        <p:nvSpPr>
          <p:cNvPr id="402" name="Line"/>
          <p:cNvSpPr/>
          <p:nvPr/>
        </p:nvSpPr>
        <p:spPr>
          <a:xfrm>
            <a:off x="3775224" y="4544906"/>
            <a:ext cx="1653094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403" name="Line"/>
          <p:cNvSpPr/>
          <p:nvPr/>
        </p:nvSpPr>
        <p:spPr>
          <a:xfrm>
            <a:off x="3775224" y="7799809"/>
            <a:ext cx="16530940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529" y="-1"/>
            <a:ext cx="17669866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“understand”"/>
          <p:cNvSpPr/>
          <p:nvPr/>
        </p:nvSpPr>
        <p:spPr>
          <a:xfrm>
            <a:off x="10927046" y="6175625"/>
            <a:ext cx="13052426" cy="3276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“understand”</a:t>
            </a:r>
          </a:p>
        </p:txBody>
      </p:sp>
      <p:grpSp>
        <p:nvGrpSpPr>
          <p:cNvPr id="410" name="Group"/>
          <p:cNvGrpSpPr/>
          <p:nvPr/>
        </p:nvGrpSpPr>
        <p:grpSpPr>
          <a:xfrm>
            <a:off x="16658736" y="4263765"/>
            <a:ext cx="5567779" cy="2729402"/>
            <a:chOff x="0" y="0"/>
            <a:chExt cx="5567777" cy="2729401"/>
          </a:xfrm>
        </p:grpSpPr>
        <p:sp>
          <p:nvSpPr>
            <p:cNvPr id="407" name="LEARN"/>
            <p:cNvSpPr/>
            <p:nvPr/>
          </p:nvSpPr>
          <p:spPr>
            <a:xfrm>
              <a:off x="0" y="382440"/>
              <a:ext cx="5124451" cy="23469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5000">
                  <a:solidFill>
                    <a:srgbClr val="A9A9A9"/>
                  </a:solidFill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pPr/>
              <a:r>
                <a:t>LEARN</a:t>
              </a:r>
            </a:p>
          </p:txBody>
        </p:sp>
        <p:sp>
          <p:nvSpPr>
            <p:cNvPr id="408" name="student must"/>
            <p:cNvSpPr/>
            <p:nvPr/>
          </p:nvSpPr>
          <p:spPr>
            <a:xfrm>
              <a:off x="5304" y="0"/>
              <a:ext cx="4263391" cy="10065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lvl1pPr>
            </a:lstStyle>
            <a:p>
              <a:pPr/>
              <a:r>
                <a:t>student must</a:t>
              </a:r>
            </a:p>
          </p:txBody>
        </p:sp>
        <p:sp>
          <p:nvSpPr>
            <p:cNvPr id="409" name="to"/>
            <p:cNvSpPr/>
            <p:nvPr/>
          </p:nvSpPr>
          <p:spPr>
            <a:xfrm>
              <a:off x="5056221" y="1676148"/>
              <a:ext cx="511557" cy="7091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sz="4000">
                  <a:solidFill>
                    <a:srgbClr val="FFFFFF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lvl1pPr>
            </a:lstStyle>
            <a:p>
              <a:pPr/>
              <a:r>
                <a:t>to</a:t>
              </a:r>
            </a:p>
          </p:txBody>
        </p:sp>
      </p:grpSp>
      <p:sp>
        <p:nvSpPr>
          <p:cNvPr id="411" name="and"/>
          <p:cNvSpPr/>
          <p:nvPr/>
        </p:nvSpPr>
        <p:spPr>
          <a:xfrm>
            <a:off x="22986049" y="7961616"/>
            <a:ext cx="914401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and</a:t>
            </a:r>
          </a:p>
        </p:txBody>
      </p:sp>
      <p:sp>
        <p:nvSpPr>
          <p:cNvPr id="412" name="“FAIL”"/>
          <p:cNvSpPr/>
          <p:nvPr/>
        </p:nvSpPr>
        <p:spPr>
          <a:xfrm>
            <a:off x="17230751" y="8691598"/>
            <a:ext cx="5772151" cy="3276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“FAIL”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6" grpId="1"/>
      <p:bldP build="whole" bldLvl="1" animBg="1" rev="0" advAuto="0" spid="412" grpId="2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roup"/>
          <p:cNvGrpSpPr/>
          <p:nvPr/>
        </p:nvGrpSpPr>
        <p:grpSpPr>
          <a:xfrm>
            <a:off x="2783006" y="98240"/>
            <a:ext cx="21820548" cy="13591942"/>
            <a:chOff x="0" y="0"/>
            <a:chExt cx="21820547" cy="13591940"/>
          </a:xfrm>
        </p:grpSpPr>
        <p:pic>
          <p:nvPicPr>
            <p:cNvPr id="414" name="pasted-image.tiff" descr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904868" y="0"/>
              <a:ext cx="13922185" cy="69610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5" name="pasted-image.tiff" descr="pasted-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799157" y="6108382"/>
              <a:ext cx="13021391" cy="74835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6" name="pasted-image.tiff" descr="pasted-image.tif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3182594"/>
              <a:ext cx="11562600" cy="65000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18" name="pasted-image.pdf" descr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16216" y="7749917"/>
            <a:ext cx="10963526" cy="48574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hailand…"/>
          <p:cNvSpPr/>
          <p:nvPr/>
        </p:nvSpPr>
        <p:spPr>
          <a:xfrm>
            <a:off x="6833141" y="4515491"/>
            <a:ext cx="11147294" cy="4685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4" defTabSz="821531">
              <a:defRPr cap="all" sz="15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thailand</a:t>
            </a:r>
          </a:p>
          <a:p>
            <a:pPr defTabSz="821531">
              <a:defRPr cap="all" sz="15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4.0 ? </a:t>
            </a:r>
          </a:p>
        </p:txBody>
      </p:sp>
      <p:sp>
        <p:nvSpPr>
          <p:cNvPr id="144" name="Line"/>
          <p:cNvSpPr/>
          <p:nvPr/>
        </p:nvSpPr>
        <p:spPr>
          <a:xfrm flipV="1">
            <a:off x="6529449" y="791844"/>
            <a:ext cx="1" cy="5580254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145" name="Line"/>
          <p:cNvSpPr/>
          <p:nvPr/>
        </p:nvSpPr>
        <p:spPr>
          <a:xfrm flipV="1">
            <a:off x="18582165" y="7155312"/>
            <a:ext cx="1" cy="5063128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146" name="Line"/>
          <p:cNvSpPr/>
          <p:nvPr/>
        </p:nvSpPr>
        <p:spPr>
          <a:xfrm>
            <a:off x="6824201" y="6858000"/>
            <a:ext cx="11165173" cy="0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pic>
        <p:nvPicPr>
          <p:cNvPr id="147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63305" y="2062891"/>
            <a:ext cx="4081607" cy="34118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3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79532" y="165602"/>
            <a:ext cx="7609998" cy="7636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24760" y="-666634"/>
            <a:ext cx="13597267" cy="9300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90921" y="4859370"/>
            <a:ext cx="21248143" cy="8882904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the underline is…"/>
          <p:cNvSpPr/>
          <p:nvPr/>
        </p:nvSpPr>
        <p:spPr>
          <a:xfrm>
            <a:off x="8115245" y="7995464"/>
            <a:ext cx="11199496" cy="2006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the underline is…</a:t>
            </a:r>
          </a:p>
        </p:txBody>
      </p:sp>
      <p:grpSp>
        <p:nvGrpSpPr>
          <p:cNvPr id="428" name="Group"/>
          <p:cNvGrpSpPr/>
          <p:nvPr/>
        </p:nvGrpSpPr>
        <p:grpSpPr>
          <a:xfrm>
            <a:off x="2430107" y="1105655"/>
            <a:ext cx="7261429" cy="3874393"/>
            <a:chOff x="0" y="0"/>
            <a:chExt cx="7261427" cy="3874392"/>
          </a:xfrm>
        </p:grpSpPr>
        <p:sp>
          <p:nvSpPr>
            <p:cNvPr id="424" name="training of the"/>
            <p:cNvSpPr/>
            <p:nvPr/>
          </p:nvSpPr>
          <p:spPr>
            <a:xfrm>
              <a:off x="-1" y="1258249"/>
              <a:ext cx="2938273" cy="7091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000">
                  <a:solidFill>
                    <a:srgbClr val="FFFFFF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lvl1pPr>
            </a:lstStyle>
            <a:p>
              <a:pPr/>
              <a:r>
                <a:t>training of the</a:t>
              </a:r>
            </a:p>
          </p:txBody>
        </p:sp>
        <p:sp>
          <p:nvSpPr>
            <p:cNvPr id="425" name="mind"/>
            <p:cNvSpPr/>
            <p:nvPr/>
          </p:nvSpPr>
          <p:spPr>
            <a:xfrm>
              <a:off x="2858945" y="0"/>
              <a:ext cx="3920491" cy="23469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5000">
                  <a:solidFill>
                    <a:srgbClr val="D6D6D6"/>
                  </a:solidFill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pPr/>
              <a:r>
                <a:t>mind</a:t>
              </a:r>
            </a:p>
          </p:txBody>
        </p:sp>
        <p:sp>
          <p:nvSpPr>
            <p:cNvPr id="426" name="THINK"/>
            <p:cNvSpPr/>
            <p:nvPr/>
          </p:nvSpPr>
          <p:spPr>
            <a:xfrm>
              <a:off x="2471277" y="1527432"/>
              <a:ext cx="4695826" cy="23469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5000">
                  <a:solidFill>
                    <a:srgbClr val="A9A9A9"/>
                  </a:solidFill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pPr/>
              <a:r>
                <a:t>THINK</a:t>
              </a:r>
            </a:p>
          </p:txBody>
        </p:sp>
        <p:sp>
          <p:nvSpPr>
            <p:cNvPr id="427" name="to"/>
            <p:cNvSpPr/>
            <p:nvPr/>
          </p:nvSpPr>
          <p:spPr>
            <a:xfrm>
              <a:off x="6749871" y="1258249"/>
              <a:ext cx="511557" cy="7091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000">
                  <a:solidFill>
                    <a:srgbClr val="FFFFFF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lvl1pPr>
            </a:lstStyle>
            <a:p>
              <a:pPr/>
              <a:r>
                <a:t>to</a:t>
              </a:r>
            </a:p>
          </p:txBody>
        </p:sp>
      </p:grpSp>
      <p:sp>
        <p:nvSpPr>
          <p:cNvPr id="429" name="Line"/>
          <p:cNvSpPr/>
          <p:nvPr/>
        </p:nvSpPr>
        <p:spPr>
          <a:xfrm>
            <a:off x="10238945" y="7774459"/>
            <a:ext cx="5387250" cy="1"/>
          </a:xfrm>
          <a:prstGeom prst="line">
            <a:avLst/>
          </a:prstGeom>
          <a:ln w="190500">
            <a:solidFill>
              <a:srgbClr val="42424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1" grpId="2"/>
      <p:bldP build="whole" bldLvl="1" animBg="1" rev="0" advAuto="0" spid="428" grpId="4"/>
      <p:bldP build="whole" bldLvl="1" animBg="1" rev="0" advAuto="0" spid="422" grpId="1"/>
      <p:bldP build="whole" bldLvl="1" animBg="1" rev="0" advAuto="0" spid="420" grpId="3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768864"/>
            <a:ext cx="24384001" cy="12192001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through many experiences…"/>
          <p:cNvSpPr/>
          <p:nvPr/>
        </p:nvSpPr>
        <p:spPr>
          <a:xfrm>
            <a:off x="1109873" y="9835248"/>
            <a:ext cx="17741266" cy="2006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through many experiences…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Circle"/>
          <p:cNvSpPr/>
          <p:nvPr/>
        </p:nvSpPr>
        <p:spPr>
          <a:xfrm>
            <a:off x="6502582" y="1301894"/>
            <a:ext cx="10717665" cy="10716131"/>
          </a:xfrm>
          <a:prstGeom prst="ellipse">
            <a:avLst/>
          </a:prstGeom>
          <a:ln w="177800">
            <a:solidFill>
              <a:srgbClr val="A9A9A9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grpSp>
        <p:nvGrpSpPr>
          <p:cNvPr id="437" name="Group"/>
          <p:cNvGrpSpPr/>
          <p:nvPr/>
        </p:nvGrpSpPr>
        <p:grpSpPr>
          <a:xfrm>
            <a:off x="10616886" y="9227257"/>
            <a:ext cx="2721230" cy="6534025"/>
            <a:chOff x="8306" y="15541"/>
            <a:chExt cx="2721229" cy="6534023"/>
          </a:xfrm>
        </p:grpSpPr>
        <p:sp>
          <p:nvSpPr>
            <p:cNvPr id="435" name="Rectangle"/>
            <p:cNvSpPr/>
            <p:nvPr/>
          </p:nvSpPr>
          <p:spPr>
            <a:xfrm>
              <a:off x="47776" y="1259750"/>
              <a:ext cx="2642290" cy="248849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436" name="“"/>
            <p:cNvSpPr/>
            <p:nvPr/>
          </p:nvSpPr>
          <p:spPr>
            <a:xfrm>
              <a:off x="8306" y="15541"/>
              <a:ext cx="2721230" cy="65340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42000">
                  <a:solidFill>
                    <a:srgbClr val="FFFFFF"/>
                  </a:solidFill>
                  <a:latin typeface="Helvetica Neue Black Condensed"/>
                  <a:ea typeface="Helvetica Neue Black Condensed"/>
                  <a:cs typeface="Helvetica Neue Black Condensed"/>
                  <a:sym typeface="Helvetica Neue Black Condensed"/>
                </a:defRPr>
              </a:lvl1pPr>
            </a:lstStyle>
            <a:p>
              <a:pPr/>
              <a:r>
                <a:t>“</a:t>
              </a:r>
            </a:p>
          </p:txBody>
        </p:sp>
      </p:grpSp>
      <p:grpSp>
        <p:nvGrpSpPr>
          <p:cNvPr id="440" name="Group"/>
          <p:cNvGrpSpPr/>
          <p:nvPr/>
        </p:nvGrpSpPr>
        <p:grpSpPr>
          <a:xfrm>
            <a:off x="10616886" y="-1061314"/>
            <a:ext cx="2721230" cy="6534025"/>
            <a:chOff x="8306" y="15541"/>
            <a:chExt cx="2721229" cy="6534023"/>
          </a:xfrm>
        </p:grpSpPr>
        <p:sp>
          <p:nvSpPr>
            <p:cNvPr id="438" name="Rectangle"/>
            <p:cNvSpPr/>
            <p:nvPr/>
          </p:nvSpPr>
          <p:spPr>
            <a:xfrm>
              <a:off x="47776" y="1221451"/>
              <a:ext cx="2642290" cy="248849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439" name="”"/>
            <p:cNvSpPr/>
            <p:nvPr/>
          </p:nvSpPr>
          <p:spPr>
            <a:xfrm>
              <a:off x="8306" y="15541"/>
              <a:ext cx="2721230" cy="65340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42000">
                  <a:solidFill>
                    <a:srgbClr val="FFFFFF"/>
                  </a:solidFill>
                  <a:latin typeface="Helvetica Neue Black Condensed"/>
                  <a:ea typeface="Helvetica Neue Black Condensed"/>
                  <a:cs typeface="Helvetica Neue Black Condensed"/>
                  <a:sym typeface="Helvetica Neue Black Condensed"/>
                </a:defRPr>
              </a:lvl1pPr>
            </a:lstStyle>
            <a:p>
              <a:pPr/>
              <a:r>
                <a:t>”</a:t>
              </a:r>
            </a:p>
          </p:txBody>
        </p:sp>
      </p:grpSp>
      <p:sp>
        <p:nvSpPr>
          <p:cNvPr id="441" name="HOW"/>
          <p:cNvSpPr/>
          <p:nvPr/>
        </p:nvSpPr>
        <p:spPr>
          <a:xfrm>
            <a:off x="8259900" y="2716907"/>
            <a:ext cx="7203030" cy="4348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l" defTabSz="821531">
              <a:defRPr sz="280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HOW</a:t>
            </a:r>
          </a:p>
        </p:txBody>
      </p:sp>
      <p:sp>
        <p:nvSpPr>
          <p:cNvPr id="442" name="can we make it happen…"/>
          <p:cNvSpPr/>
          <p:nvPr/>
        </p:nvSpPr>
        <p:spPr>
          <a:xfrm>
            <a:off x="8393075" y="6427354"/>
            <a:ext cx="7597850" cy="2677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l" defTabSz="821531">
              <a:defRPr sz="84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can we make it happen…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6126" y="925396"/>
            <a:ext cx="20614078" cy="11137328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it is time to quit this “knowledge transfer” process…"/>
          <p:cNvSpPr/>
          <p:nvPr/>
        </p:nvSpPr>
        <p:spPr>
          <a:xfrm>
            <a:off x="684239" y="10225265"/>
            <a:ext cx="13913972" cy="233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>
              <a:defRPr b="1" sz="8000">
                <a:solidFill>
                  <a:srgbClr val="FFFFFF"/>
                </a:solidFill>
              </a:defRPr>
            </a:lvl1pPr>
          </a:lstStyle>
          <a:p>
            <a:pPr/>
            <a:r>
              <a:t>it is time to quit this “knowledge transfer” process…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5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8827" y="429224"/>
            <a:ext cx="4339535" cy="4339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70817" y="99397"/>
            <a:ext cx="13642366" cy="135172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2" name="Group"/>
          <p:cNvGrpSpPr/>
          <p:nvPr/>
        </p:nvGrpSpPr>
        <p:grpSpPr>
          <a:xfrm>
            <a:off x="9441597" y="519598"/>
            <a:ext cx="5500806" cy="3486672"/>
            <a:chOff x="0" y="0"/>
            <a:chExt cx="5500805" cy="3486670"/>
          </a:xfrm>
        </p:grpSpPr>
        <p:sp>
          <p:nvSpPr>
            <p:cNvPr id="449" name="TEACH"/>
            <p:cNvSpPr/>
            <p:nvPr/>
          </p:nvSpPr>
          <p:spPr>
            <a:xfrm>
              <a:off x="1301762" y="1955287"/>
              <a:ext cx="4051071" cy="1531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t">
              <a:spAutoFit/>
            </a:bodyPr>
            <a:lstStyle>
              <a:lvl1pPr algn="l" defTabSz="642937">
                <a:defRPr spc="276" sz="9200">
                  <a:solidFill>
                    <a:srgbClr val="FFFFFF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lvl1pPr>
            </a:lstStyle>
            <a:p>
              <a:pPr/>
              <a:r>
                <a:t>TEACH</a:t>
              </a:r>
            </a:p>
          </p:txBody>
        </p:sp>
        <p:sp>
          <p:nvSpPr>
            <p:cNvPr id="450" name="WHAT"/>
            <p:cNvSpPr/>
            <p:nvPr/>
          </p:nvSpPr>
          <p:spPr>
            <a:xfrm>
              <a:off x="0" y="0"/>
              <a:ext cx="5500806" cy="26993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t">
              <a:spAutoFit/>
            </a:bodyPr>
            <a:lstStyle>
              <a:lvl1pPr algn="l" defTabSz="642937">
                <a:defRPr spc="504" sz="16800">
                  <a:solidFill>
                    <a:srgbClr val="FFFFFF"/>
                  </a:solidFill>
                  <a:latin typeface="Helvetica Neue Black Condensed"/>
                  <a:ea typeface="Helvetica Neue Black Condensed"/>
                  <a:cs typeface="Helvetica Neue Black Condensed"/>
                  <a:sym typeface="Helvetica Neue Black Condensed"/>
                </a:defRPr>
              </a:lvl1pPr>
            </a:lstStyle>
            <a:p>
              <a:pPr/>
              <a:r>
                <a:t>WHAT</a:t>
              </a:r>
            </a:p>
          </p:txBody>
        </p:sp>
        <p:sp>
          <p:nvSpPr>
            <p:cNvPr id="451" name="to"/>
            <p:cNvSpPr/>
            <p:nvPr/>
          </p:nvSpPr>
          <p:spPr>
            <a:xfrm>
              <a:off x="662240" y="2097770"/>
              <a:ext cx="777876" cy="8515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642937">
                <a:defRPr spc="168" sz="5600">
                  <a:solidFill>
                    <a:srgbClr val="FFFFFF"/>
                  </a:solidFill>
                  <a:latin typeface="Adobe Clean Light"/>
                  <a:ea typeface="Adobe Clean Light"/>
                  <a:cs typeface="Adobe Clean Light"/>
                  <a:sym typeface="Adobe Clean Light"/>
                </a:defRPr>
              </a:lvl1pPr>
            </a:lstStyle>
            <a:p>
              <a:pPr/>
              <a:r>
                <a:t>to</a:t>
              </a:r>
            </a:p>
          </p:txBody>
        </p:sp>
      </p:grpSp>
      <p:grpSp>
        <p:nvGrpSpPr>
          <p:cNvPr id="456" name="Group"/>
          <p:cNvGrpSpPr/>
          <p:nvPr/>
        </p:nvGrpSpPr>
        <p:grpSpPr>
          <a:xfrm>
            <a:off x="13339824" y="7072120"/>
            <a:ext cx="5226083" cy="3558171"/>
            <a:chOff x="0" y="0"/>
            <a:chExt cx="5226081" cy="3558170"/>
          </a:xfrm>
        </p:grpSpPr>
        <p:sp>
          <p:nvSpPr>
            <p:cNvPr id="453" name="TEACH"/>
            <p:cNvSpPr/>
            <p:nvPr/>
          </p:nvSpPr>
          <p:spPr>
            <a:xfrm>
              <a:off x="736905" y="2026786"/>
              <a:ext cx="4051070" cy="15313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t">
              <a:spAutoFit/>
            </a:bodyPr>
            <a:lstStyle>
              <a:lvl1pPr algn="l" defTabSz="642937">
                <a:defRPr spc="276" sz="9200">
                  <a:solidFill>
                    <a:srgbClr val="FFFFFF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lvl1pPr>
            </a:lstStyle>
            <a:p>
              <a:pPr/>
              <a:r>
                <a:t>TEACH</a:t>
              </a:r>
            </a:p>
          </p:txBody>
        </p:sp>
        <p:sp>
          <p:nvSpPr>
            <p:cNvPr id="454" name="HOW"/>
            <p:cNvSpPr/>
            <p:nvPr/>
          </p:nvSpPr>
          <p:spPr>
            <a:xfrm>
              <a:off x="660417" y="0"/>
              <a:ext cx="4565665" cy="26993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t">
              <a:spAutoFit/>
            </a:bodyPr>
            <a:lstStyle>
              <a:lvl1pPr algn="l" defTabSz="642937">
                <a:defRPr spc="504" sz="16800">
                  <a:solidFill>
                    <a:srgbClr val="FFFFFF"/>
                  </a:solidFill>
                  <a:latin typeface="Helvetica Neue Black Condensed"/>
                  <a:ea typeface="Helvetica Neue Black Condensed"/>
                  <a:cs typeface="Helvetica Neue Black Condensed"/>
                  <a:sym typeface="Helvetica Neue Black Condensed"/>
                </a:defRPr>
              </a:lvl1pPr>
            </a:lstStyle>
            <a:p>
              <a:pPr/>
              <a:r>
                <a:t>HOW</a:t>
              </a:r>
            </a:p>
          </p:txBody>
        </p:sp>
        <p:sp>
          <p:nvSpPr>
            <p:cNvPr id="455" name="to"/>
            <p:cNvSpPr/>
            <p:nvPr/>
          </p:nvSpPr>
          <p:spPr>
            <a:xfrm>
              <a:off x="0" y="2105513"/>
              <a:ext cx="777875" cy="8515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642937">
                <a:defRPr spc="168" sz="5600">
                  <a:solidFill>
                    <a:srgbClr val="FFFFFF"/>
                  </a:solidFill>
                  <a:latin typeface="Adobe Clean Light"/>
                  <a:ea typeface="Adobe Clean Light"/>
                  <a:cs typeface="Adobe Clean Light"/>
                  <a:sym typeface="Adobe Clean Light"/>
                </a:defRPr>
              </a:lvl1pPr>
            </a:lstStyle>
            <a:p>
              <a:pPr/>
              <a:r>
                <a:t>to</a:t>
              </a:r>
            </a:p>
          </p:txBody>
        </p:sp>
      </p:grpSp>
      <p:grpSp>
        <p:nvGrpSpPr>
          <p:cNvPr id="460" name="Group"/>
          <p:cNvGrpSpPr/>
          <p:nvPr/>
        </p:nvGrpSpPr>
        <p:grpSpPr>
          <a:xfrm>
            <a:off x="5373653" y="6909232"/>
            <a:ext cx="5694788" cy="3492829"/>
            <a:chOff x="0" y="2857"/>
            <a:chExt cx="5694787" cy="3492828"/>
          </a:xfrm>
        </p:grpSpPr>
        <p:sp>
          <p:nvSpPr>
            <p:cNvPr id="457" name="with"/>
            <p:cNvSpPr/>
            <p:nvPr/>
          </p:nvSpPr>
          <p:spPr>
            <a:xfrm>
              <a:off x="0" y="2857"/>
              <a:ext cx="1472718" cy="8515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642937">
                <a:defRPr spc="168" sz="5600">
                  <a:solidFill>
                    <a:srgbClr val="FFFFFF"/>
                  </a:solidFill>
                  <a:latin typeface="Adobe Clean Light"/>
                  <a:ea typeface="Adobe Clean Light"/>
                  <a:cs typeface="Adobe Clean Light"/>
                  <a:sym typeface="Adobe Clean Light"/>
                </a:defRPr>
              </a:lvl1pPr>
            </a:lstStyle>
            <a:p>
              <a:pPr/>
              <a:r>
                <a:t>with</a:t>
              </a:r>
            </a:p>
          </p:txBody>
        </p:sp>
        <p:sp>
          <p:nvSpPr>
            <p:cNvPr id="458" name="WHAT"/>
            <p:cNvSpPr/>
            <p:nvPr/>
          </p:nvSpPr>
          <p:spPr>
            <a:xfrm>
              <a:off x="51367" y="165746"/>
              <a:ext cx="5643421" cy="26993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t">
              <a:spAutoFit/>
            </a:bodyPr>
            <a:lstStyle>
              <a:lvl1pPr algn="l" defTabSz="642937">
                <a:defRPr spc="504" sz="16800">
                  <a:solidFill>
                    <a:srgbClr val="FFFFFF"/>
                  </a:solidFill>
                  <a:latin typeface="Helvetica Neue Black Condensed"/>
                  <a:ea typeface="Helvetica Neue Black Condensed"/>
                  <a:cs typeface="Helvetica Neue Black Condensed"/>
                  <a:sym typeface="Helvetica Neue Black Condensed"/>
                </a:defRPr>
              </a:lvl1pPr>
            </a:lstStyle>
            <a:p>
              <a:pPr/>
              <a:r>
                <a:t>WHAT</a:t>
              </a:r>
            </a:p>
          </p:txBody>
        </p:sp>
        <p:sp>
          <p:nvSpPr>
            <p:cNvPr id="459" name="material"/>
            <p:cNvSpPr/>
            <p:nvPr/>
          </p:nvSpPr>
          <p:spPr>
            <a:xfrm>
              <a:off x="1419088" y="2112680"/>
              <a:ext cx="4205149" cy="13830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642937">
                <a:defRPr spc="252" sz="84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material</a:t>
              </a:r>
            </a:p>
          </p:txBody>
        </p:sp>
      </p:grpSp>
      <p:sp>
        <p:nvSpPr>
          <p:cNvPr id="461" name="TEACH"/>
          <p:cNvSpPr/>
          <p:nvPr/>
        </p:nvSpPr>
        <p:spPr>
          <a:xfrm>
            <a:off x="6728165" y="13358169"/>
            <a:ext cx="4967889" cy="1816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l" defTabSz="642937">
              <a:defRPr spc="336" sz="112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TEACH</a:t>
            </a:r>
          </a:p>
        </p:txBody>
      </p:sp>
      <p:sp>
        <p:nvSpPr>
          <p:cNvPr id="462" name="to"/>
          <p:cNvSpPr/>
          <p:nvPr/>
        </p:nvSpPr>
        <p:spPr>
          <a:xfrm>
            <a:off x="5741446" y="13660028"/>
            <a:ext cx="1089026" cy="1212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pc="252" sz="8400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lvl1pPr>
          </a:lstStyle>
          <a:p>
            <a:pPr/>
            <a:r>
              <a:t>to</a:t>
            </a:r>
          </a:p>
        </p:txBody>
      </p:sp>
      <p:grpSp>
        <p:nvGrpSpPr>
          <p:cNvPr id="465" name="Group"/>
          <p:cNvGrpSpPr/>
          <p:nvPr/>
        </p:nvGrpSpPr>
        <p:grpSpPr>
          <a:xfrm>
            <a:off x="10086005" y="5321232"/>
            <a:ext cx="4211991" cy="2299087"/>
            <a:chOff x="0" y="0"/>
            <a:chExt cx="4211989" cy="2299086"/>
          </a:xfrm>
        </p:grpSpPr>
        <p:sp>
          <p:nvSpPr>
            <p:cNvPr id="463" name="TEACH"/>
            <p:cNvSpPr/>
            <p:nvPr/>
          </p:nvSpPr>
          <p:spPr>
            <a:xfrm>
              <a:off x="0" y="0"/>
              <a:ext cx="4211990" cy="1842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t">
              <a:spAutoFit/>
            </a:bodyPr>
            <a:lstStyle>
              <a:lvl1pPr algn="l" defTabSz="642937">
                <a:defRPr spc="336" sz="11200">
                  <a:solidFill>
                    <a:srgbClr val="D6D6D6"/>
                  </a:solidFill>
                  <a:latin typeface="Helvetica Neue Black Condensed"/>
                  <a:ea typeface="Helvetica Neue Black Condensed"/>
                  <a:cs typeface="Helvetica Neue Black Condensed"/>
                  <a:sym typeface="Helvetica Neue Black Condensed"/>
                </a:defRPr>
              </a:lvl1pPr>
            </a:lstStyle>
            <a:p>
              <a:pPr/>
              <a:r>
                <a:t>TEACH</a:t>
              </a:r>
            </a:p>
          </p:txBody>
        </p:sp>
        <p:sp>
          <p:nvSpPr>
            <p:cNvPr id="464" name="ING"/>
            <p:cNvSpPr/>
            <p:nvPr/>
          </p:nvSpPr>
          <p:spPr>
            <a:xfrm>
              <a:off x="2672074" y="1313241"/>
              <a:ext cx="1405155" cy="9858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642937">
                <a:defRPr spc="168" sz="5600">
                  <a:solidFill>
                    <a:srgbClr val="D6D6D6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/>
              <a:r>
                <a:t>ING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0" grpId="3"/>
      <p:bldP build="whole" bldLvl="1" animBg="1" rev="0" advAuto="0" spid="456" grpId="2"/>
      <p:bldP build="whole" bldLvl="1" animBg="1" rev="0" advAuto="0" spid="465" grpId="4"/>
      <p:bldP build="whole" bldLvl="1" animBg="1" rev="0" advAuto="0" spid="452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28936" y="-9296"/>
            <a:ext cx="24384001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1" name="Group"/>
          <p:cNvGrpSpPr/>
          <p:nvPr/>
        </p:nvGrpSpPr>
        <p:grpSpPr>
          <a:xfrm>
            <a:off x="916022" y="978346"/>
            <a:ext cx="10141207" cy="9832446"/>
            <a:chOff x="0" y="0"/>
            <a:chExt cx="10141205" cy="9832445"/>
          </a:xfrm>
        </p:grpSpPr>
        <p:pic>
          <p:nvPicPr>
            <p:cNvPr id="468" name="pasted-image.pdf" descr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995164" cy="95517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9" name="through"/>
            <p:cNvSpPr/>
            <p:nvPr/>
          </p:nvSpPr>
          <p:spPr>
            <a:xfrm>
              <a:off x="130985" y="8348841"/>
              <a:ext cx="2519173" cy="10065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lvl1pPr>
            </a:lstStyle>
            <a:p>
              <a:pPr/>
              <a:r>
                <a:t>through</a:t>
              </a:r>
            </a:p>
          </p:txBody>
        </p:sp>
        <p:sp>
          <p:nvSpPr>
            <p:cNvPr id="470" name="concepts"/>
            <p:cNvSpPr/>
            <p:nvPr/>
          </p:nvSpPr>
          <p:spPr>
            <a:xfrm>
              <a:off x="2580261" y="7487403"/>
              <a:ext cx="7560946" cy="23450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5000">
                  <a:solidFill>
                    <a:srgbClr val="FFFFFF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lvl1pPr>
            </a:lstStyle>
            <a:p>
              <a:pPr/>
              <a:r>
                <a:t>concepts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roup" descr="Grou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87348" y="-1"/>
            <a:ext cx="15562224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18201" y="765023"/>
            <a:ext cx="7118811" cy="6323817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“why should students take these core courses?”…"/>
          <p:cNvSpPr/>
          <p:nvPr/>
        </p:nvSpPr>
        <p:spPr>
          <a:xfrm>
            <a:off x="5408157" y="10101941"/>
            <a:ext cx="8642983" cy="210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 defTabSz="457200">
              <a:defRPr spc="215" sz="7200">
                <a:solidFill>
                  <a:srgbClr val="424242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“why should students take these core courses?”…</a:t>
            </a:r>
          </a:p>
        </p:txBody>
      </p:sp>
      <p:sp>
        <p:nvSpPr>
          <p:cNvPr id="476" name="“what is the SIGNIFICANT learning” for students to know, be able to do, or values (their accomplishment)?”…"/>
          <p:cNvSpPr/>
          <p:nvPr/>
        </p:nvSpPr>
        <p:spPr>
          <a:xfrm>
            <a:off x="41097" y="455307"/>
            <a:ext cx="14737673" cy="3195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 defTabSz="457200">
              <a:defRPr spc="215" sz="7200">
                <a:solidFill>
                  <a:srgbClr val="424242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“what is the SIGNIFICANT learning” for students to know, be able to do, or values (their accomplishment)?”…</a:t>
            </a:r>
          </a:p>
        </p:txBody>
      </p:sp>
      <p:sp>
        <p:nvSpPr>
          <p:cNvPr id="477" name="“PERFORMANCE not topics (what a student should be able to do in order successfully to complete the programme)”."/>
          <p:cNvSpPr/>
          <p:nvPr/>
        </p:nvSpPr>
        <p:spPr>
          <a:xfrm>
            <a:off x="116491" y="4144230"/>
            <a:ext cx="13152390" cy="3195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pc="215" sz="7200">
                <a:solidFill>
                  <a:srgbClr val="424242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“PERFORMANCE not topics (what a student </a:t>
            </a:r>
            <a:r>
              <a:t>should be able to do</a:t>
            </a:r>
            <a:r>
              <a:t> in order successfully to complete the programme)”.</a:t>
            </a:r>
          </a:p>
        </p:txBody>
      </p:sp>
      <p:sp>
        <p:nvSpPr>
          <p:cNvPr id="478" name="ect…"/>
          <p:cNvSpPr/>
          <p:nvPr/>
        </p:nvSpPr>
        <p:spPr>
          <a:xfrm>
            <a:off x="916389" y="7669186"/>
            <a:ext cx="8642983" cy="1010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 defTabSz="457200">
              <a:defRPr spc="215" sz="7200">
                <a:solidFill>
                  <a:srgbClr val="424242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ect…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5" grpId="3"/>
      <p:bldP build="whole" bldLvl="1" animBg="1" rev="0" advAuto="0" spid="474" grpId="1"/>
      <p:bldP build="whole" bldLvl="1" animBg="1" rev="0" advAuto="0" spid="477" grpId="4"/>
      <p:bldP build="whole" bldLvl="1" animBg="1" rev="0" advAuto="0" spid="476" grpId="2"/>
      <p:bldP build="whole" bldLvl="1" animBg="1" rev="0" advAuto="0" spid="478" grpId="5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4030" y="0"/>
            <a:ext cx="1561594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2000" y="2295923"/>
            <a:ext cx="18248309" cy="9124154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Rectangle"/>
          <p:cNvSpPr/>
          <p:nvPr/>
        </p:nvSpPr>
        <p:spPr>
          <a:xfrm>
            <a:off x="3277978" y="2409817"/>
            <a:ext cx="8757472" cy="87108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484" name="what does the cupcake look like?"/>
          <p:cNvSpPr/>
          <p:nvPr/>
        </p:nvSpPr>
        <p:spPr>
          <a:xfrm>
            <a:off x="4076255" y="1205653"/>
            <a:ext cx="13634537" cy="985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642937">
              <a:defRPr sz="56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what does the cupcake look like?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2000" y="2295923"/>
            <a:ext cx="18248309" cy="91241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4.0"/>
          <p:cNvSpPr/>
          <p:nvPr/>
        </p:nvSpPr>
        <p:spPr>
          <a:xfrm>
            <a:off x="9482666" y="4584693"/>
            <a:ext cx="4248151" cy="4546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5000">
                <a:solidFill>
                  <a:srgbClr val="A9A9A9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4.0</a:t>
            </a:r>
          </a:p>
        </p:txBody>
      </p:sp>
      <p:sp>
        <p:nvSpPr>
          <p:cNvPr id="150" name="DIGITAL"/>
          <p:cNvSpPr/>
          <p:nvPr/>
        </p:nvSpPr>
        <p:spPr>
          <a:xfrm>
            <a:off x="1122438" y="3042615"/>
            <a:ext cx="7962901" cy="3103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00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DIGITAL</a:t>
            </a:r>
          </a:p>
        </p:txBody>
      </p:sp>
      <p:sp>
        <p:nvSpPr>
          <p:cNvPr id="151" name="CONNECTIVITY"/>
          <p:cNvSpPr/>
          <p:nvPr/>
        </p:nvSpPr>
        <p:spPr>
          <a:xfrm>
            <a:off x="12271423" y="8459265"/>
            <a:ext cx="8913877" cy="1900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20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CONNECTIVITY</a:t>
            </a:r>
          </a:p>
        </p:txBody>
      </p:sp>
      <p:sp>
        <p:nvSpPr>
          <p:cNvPr id="152" name="massive"/>
          <p:cNvSpPr/>
          <p:nvPr/>
        </p:nvSpPr>
        <p:spPr>
          <a:xfrm>
            <a:off x="12479263" y="8104908"/>
            <a:ext cx="2236318" cy="807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massive</a:t>
            </a:r>
          </a:p>
        </p:txBody>
      </p:sp>
      <p:sp>
        <p:nvSpPr>
          <p:cNvPr id="153" name="of everything"/>
          <p:cNvSpPr/>
          <p:nvPr/>
        </p:nvSpPr>
        <p:spPr>
          <a:xfrm>
            <a:off x="17508866" y="9830899"/>
            <a:ext cx="3456737" cy="807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8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of everything</a:t>
            </a:r>
          </a:p>
        </p:txBody>
      </p:sp>
      <p:grpSp>
        <p:nvGrpSpPr>
          <p:cNvPr id="157" name="Group"/>
          <p:cNvGrpSpPr/>
          <p:nvPr/>
        </p:nvGrpSpPr>
        <p:grpSpPr>
          <a:xfrm>
            <a:off x="10874022" y="1037693"/>
            <a:ext cx="7556999" cy="2182888"/>
            <a:chOff x="0" y="0"/>
            <a:chExt cx="7556998" cy="2182886"/>
          </a:xfrm>
        </p:grpSpPr>
        <p:sp>
          <p:nvSpPr>
            <p:cNvPr id="154" name="INTELLIGENCE"/>
            <p:cNvSpPr/>
            <p:nvPr/>
          </p:nvSpPr>
          <p:spPr>
            <a:xfrm>
              <a:off x="0" y="642224"/>
              <a:ext cx="6949136" cy="1540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defRPr sz="9600">
                  <a:solidFill>
                    <a:srgbClr val="A9A9A9"/>
                  </a:solidFill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pPr/>
              <a:r>
                <a:t>INTELLIGENCE</a:t>
              </a:r>
            </a:p>
          </p:txBody>
        </p:sp>
        <p:sp>
          <p:nvSpPr>
            <p:cNvPr id="155" name="smart"/>
            <p:cNvSpPr/>
            <p:nvPr/>
          </p:nvSpPr>
          <p:spPr>
            <a:xfrm rot="5400000">
              <a:off x="6311482" y="629102"/>
              <a:ext cx="1574090" cy="9169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defRPr sz="6400">
                  <a:solidFill>
                    <a:srgbClr val="FFFFFF"/>
                  </a:solidFill>
                  <a:latin typeface="DIN Condensed"/>
                  <a:ea typeface="DIN Condensed"/>
                  <a:cs typeface="DIN Condensed"/>
                  <a:sym typeface="DIN Condensed"/>
                </a:defRPr>
              </a:lvl1pPr>
            </a:lstStyle>
            <a:p>
              <a:pPr/>
              <a:r>
                <a:t>smart</a:t>
              </a:r>
            </a:p>
          </p:txBody>
        </p:sp>
        <p:sp>
          <p:nvSpPr>
            <p:cNvPr id="156" name="WISDOM"/>
            <p:cNvSpPr/>
            <p:nvPr/>
          </p:nvSpPr>
          <p:spPr>
            <a:xfrm>
              <a:off x="3177217" y="0"/>
              <a:ext cx="3685948" cy="1179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defRPr sz="7200">
                  <a:solidFill>
                    <a:srgbClr val="FFFFFF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lvl1pPr>
            </a:lstStyle>
            <a:p>
              <a:pPr/>
              <a:r>
                <a:t>WISDOM</a:t>
              </a:r>
            </a:p>
          </p:txBody>
        </p:sp>
      </p:grpSp>
      <p:sp>
        <p:nvSpPr>
          <p:cNvPr id="158" name="COCREATION"/>
          <p:cNvSpPr/>
          <p:nvPr/>
        </p:nvSpPr>
        <p:spPr>
          <a:xfrm>
            <a:off x="3402549" y="7916285"/>
            <a:ext cx="6254192" cy="1540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9600">
                <a:solidFill>
                  <a:srgbClr val="A9A9A9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COCREATION</a:t>
            </a:r>
          </a:p>
        </p:txBody>
      </p:sp>
      <p:grpSp>
        <p:nvGrpSpPr>
          <p:cNvPr id="167" name="Group"/>
          <p:cNvGrpSpPr/>
          <p:nvPr/>
        </p:nvGrpSpPr>
        <p:grpSpPr>
          <a:xfrm>
            <a:off x="4814963" y="2403539"/>
            <a:ext cx="18817179" cy="9601514"/>
            <a:chOff x="-446124" y="0"/>
            <a:chExt cx="18817177" cy="9601513"/>
          </a:xfrm>
        </p:grpSpPr>
        <p:sp>
          <p:nvSpPr>
            <p:cNvPr id="159" name="collaboration"/>
            <p:cNvSpPr/>
            <p:nvPr/>
          </p:nvSpPr>
          <p:spPr>
            <a:xfrm>
              <a:off x="8635333" y="3032475"/>
              <a:ext cx="3468320" cy="8078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defRPr sz="48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/>
              <a:r>
                <a:t>collaboration</a:t>
              </a:r>
            </a:p>
          </p:txBody>
        </p:sp>
        <p:sp>
          <p:nvSpPr>
            <p:cNvPr id="160" name="generation/age"/>
            <p:cNvSpPr/>
            <p:nvPr/>
          </p:nvSpPr>
          <p:spPr>
            <a:xfrm>
              <a:off x="0" y="3557708"/>
              <a:ext cx="4055974" cy="8078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defRPr sz="48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/>
              <a:r>
                <a:t>generation/age</a:t>
              </a:r>
            </a:p>
          </p:txBody>
        </p:sp>
        <p:sp>
          <p:nvSpPr>
            <p:cNvPr id="161" name="openness"/>
            <p:cNvSpPr/>
            <p:nvPr/>
          </p:nvSpPr>
          <p:spPr>
            <a:xfrm>
              <a:off x="6576370" y="1095189"/>
              <a:ext cx="2677060" cy="8078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defRPr sz="48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/>
              <a:r>
                <a:t>openness</a:t>
              </a:r>
            </a:p>
          </p:txBody>
        </p:sp>
        <p:sp>
          <p:nvSpPr>
            <p:cNvPr id="162" name="collective"/>
            <p:cNvSpPr/>
            <p:nvPr/>
          </p:nvSpPr>
          <p:spPr>
            <a:xfrm>
              <a:off x="1878177" y="0"/>
              <a:ext cx="2519782" cy="8078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defRPr sz="48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/>
              <a:r>
                <a:t>collective</a:t>
              </a:r>
            </a:p>
          </p:txBody>
        </p:sp>
        <p:sp>
          <p:nvSpPr>
            <p:cNvPr id="163" name="for ALL"/>
            <p:cNvSpPr/>
            <p:nvPr/>
          </p:nvSpPr>
          <p:spPr>
            <a:xfrm>
              <a:off x="-446125" y="8062078"/>
              <a:ext cx="3682900" cy="15394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defRPr sz="9600">
                  <a:solidFill>
                    <a:srgbClr val="FFFFFF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lvl1pPr>
            </a:lstStyle>
            <a:p>
              <a:pPr/>
              <a:r>
                <a:t>for ALL</a:t>
              </a:r>
            </a:p>
          </p:txBody>
        </p:sp>
        <p:sp>
          <p:nvSpPr>
            <p:cNvPr id="164" name="sharing"/>
            <p:cNvSpPr/>
            <p:nvPr/>
          </p:nvSpPr>
          <p:spPr>
            <a:xfrm>
              <a:off x="3343667" y="7115416"/>
              <a:ext cx="2022349" cy="8078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defRPr sz="48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/>
              <a:r>
                <a:t>sharing</a:t>
              </a:r>
            </a:p>
          </p:txBody>
        </p:sp>
        <p:sp>
          <p:nvSpPr>
            <p:cNvPr id="165" name="interaction"/>
            <p:cNvSpPr/>
            <p:nvPr/>
          </p:nvSpPr>
          <p:spPr>
            <a:xfrm>
              <a:off x="6362638" y="7958865"/>
              <a:ext cx="2835555" cy="8078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defRPr sz="48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/>
              <a:r>
                <a:t>interaction</a:t>
              </a:r>
            </a:p>
          </p:txBody>
        </p:sp>
        <p:sp>
          <p:nvSpPr>
            <p:cNvPr id="166" name="normal is not good enough"/>
            <p:cNvSpPr/>
            <p:nvPr/>
          </p:nvSpPr>
          <p:spPr>
            <a:xfrm>
              <a:off x="11187831" y="2256364"/>
              <a:ext cx="7183223" cy="8078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algn="l">
                <a:defRPr sz="4800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pPr/>
              <a:r>
                <a:t>normal is not good enough</a:t>
              </a:r>
            </a:p>
          </p:txBody>
        </p:sp>
      </p:grpSp>
      <p:sp>
        <p:nvSpPr>
          <p:cNvPr id="168" name="INNOVATION"/>
          <p:cNvSpPr/>
          <p:nvPr/>
        </p:nvSpPr>
        <p:spPr>
          <a:xfrm>
            <a:off x="16086263" y="3298630"/>
            <a:ext cx="7449313" cy="1900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20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INNOVATION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1"/>
      <p:bldP build="whole" bldLvl="1" animBg="1" rev="0" advAuto="0" spid="158" grpId="8"/>
      <p:bldP build="whole" bldLvl="1" animBg="1" rev="0" advAuto="0" spid="152" grpId="4"/>
      <p:bldP build="whole" bldLvl="1" animBg="1" rev="0" advAuto="0" spid="153" grpId="5"/>
      <p:bldP build="whole" bldLvl="1" animBg="1" rev="0" advAuto="0" spid="150" grpId="2"/>
      <p:bldP build="whole" bldLvl="1" animBg="1" rev="0" advAuto="0" spid="168" grpId="6"/>
      <p:bldP build="whole" bldLvl="1" animBg="1" rev="0" advAuto="0" spid="151" grpId="3"/>
      <p:bldP build="whole" bldLvl="1" animBg="1" rev="0" advAuto="0" spid="157" grpId="7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66971" y="5543"/>
            <a:ext cx="18288001" cy="13704914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did you see the concept of your programme?"/>
          <p:cNvSpPr/>
          <p:nvPr/>
        </p:nvSpPr>
        <p:spPr>
          <a:xfrm>
            <a:off x="13772" y="3763340"/>
            <a:ext cx="6031202" cy="3530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r">
              <a:defRPr sz="8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did you see the concept of your programme?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08312" y="804740"/>
            <a:ext cx="16741899" cy="12277393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building blocks of learning (enabling outcomes)…"/>
          <p:cNvSpPr/>
          <p:nvPr/>
        </p:nvSpPr>
        <p:spPr>
          <a:xfrm>
            <a:off x="315875" y="4591561"/>
            <a:ext cx="5655898" cy="2595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r">
              <a:defRPr sz="5800">
                <a:solidFill>
                  <a:srgbClr val="FFFFFF"/>
                </a:solidFill>
              </a:defRPr>
            </a:lvl1pPr>
          </a:lstStyle>
          <a:p>
            <a:pPr/>
            <a:r>
              <a:t>building blocks of learning (enabling outcomes)…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81951" y="1279"/>
            <a:ext cx="18719139" cy="13727370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time is not the issue …"/>
          <p:cNvSpPr/>
          <p:nvPr/>
        </p:nvSpPr>
        <p:spPr>
          <a:xfrm>
            <a:off x="315875" y="4591561"/>
            <a:ext cx="4391643" cy="170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>
            <a:lvl1pPr algn="r">
              <a:defRPr sz="5800">
                <a:solidFill>
                  <a:srgbClr val="FFFFFF"/>
                </a:solidFill>
              </a:defRPr>
            </a:lvl1pPr>
          </a:lstStyle>
          <a:p>
            <a:pPr/>
            <a:r>
              <a:t>time is not the issue …</a:t>
            </a:r>
          </a:p>
        </p:txBody>
      </p:sp>
      <p:sp>
        <p:nvSpPr>
          <p:cNvPr id="496" name="time varies but learning outcome fix…"/>
          <p:cNvSpPr/>
          <p:nvPr/>
        </p:nvSpPr>
        <p:spPr>
          <a:xfrm>
            <a:off x="358078" y="6470428"/>
            <a:ext cx="4307238" cy="3510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5800">
                <a:solidFill>
                  <a:srgbClr val="FFFFFF"/>
                </a:solidFill>
              </a:defRPr>
            </a:lvl1pPr>
          </a:lstStyle>
          <a:p>
            <a:pPr/>
            <a:r>
              <a:t>time varies but learning outcome fix…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7067" y="0"/>
            <a:ext cx="17669866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2" name="Group"/>
          <p:cNvGrpSpPr/>
          <p:nvPr/>
        </p:nvGrpSpPr>
        <p:grpSpPr>
          <a:xfrm>
            <a:off x="702471" y="1117189"/>
            <a:ext cx="11023035" cy="7015856"/>
            <a:chOff x="0" y="0"/>
            <a:chExt cx="11023034" cy="7015855"/>
          </a:xfrm>
        </p:grpSpPr>
        <p:sp>
          <p:nvSpPr>
            <p:cNvPr id="499" name="HOW"/>
            <p:cNvSpPr/>
            <p:nvPr/>
          </p:nvSpPr>
          <p:spPr>
            <a:xfrm>
              <a:off x="0" y="-1"/>
              <a:ext cx="7393941" cy="51816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0000">
                  <a:solidFill>
                    <a:srgbClr val="FFFFFF"/>
                  </a:solidFill>
                  <a:latin typeface="DIN Condensed"/>
                  <a:ea typeface="DIN Condensed"/>
                  <a:cs typeface="DIN Condensed"/>
                  <a:sym typeface="DIN Condensed"/>
                </a:defRPr>
              </a:lvl1pPr>
            </a:lstStyle>
            <a:p>
              <a:pPr/>
              <a:r>
                <a:t>HOW</a:t>
              </a:r>
            </a:p>
          </p:txBody>
        </p:sp>
        <p:sp>
          <p:nvSpPr>
            <p:cNvPr id="500" name="learn?"/>
            <p:cNvSpPr/>
            <p:nvPr/>
          </p:nvSpPr>
          <p:spPr>
            <a:xfrm>
              <a:off x="4676209" y="3739245"/>
              <a:ext cx="6346826" cy="32766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5000">
                  <a:solidFill>
                    <a:srgbClr val="D6D6D6"/>
                  </a:solidFill>
                  <a:latin typeface="DIN Condensed"/>
                  <a:ea typeface="DIN Condensed"/>
                  <a:cs typeface="DIN Condensed"/>
                  <a:sym typeface="DIN Condensed"/>
                </a:defRPr>
              </a:lvl1pPr>
            </a:lstStyle>
            <a:p>
              <a:pPr>
                <a:defRPr sz="15000"/>
              </a:pPr>
              <a:r>
                <a:rPr sz="25000"/>
                <a:t>learn?</a:t>
              </a:r>
            </a:p>
          </p:txBody>
        </p:sp>
        <p:sp>
          <p:nvSpPr>
            <p:cNvPr id="501" name="STUDENT"/>
            <p:cNvSpPr/>
            <p:nvPr/>
          </p:nvSpPr>
          <p:spPr>
            <a:xfrm>
              <a:off x="130896" y="3687427"/>
              <a:ext cx="4512133" cy="1315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8200">
                  <a:solidFill>
                    <a:srgbClr val="D6D6D6"/>
                  </a:solidFill>
                  <a:latin typeface="Helvetica Neue Thin"/>
                  <a:ea typeface="Helvetica Neue Thin"/>
                  <a:cs typeface="Helvetica Neue Thin"/>
                  <a:sym typeface="Helvetica Neue Thin"/>
                </a:defRPr>
              </a:lvl1pPr>
            </a:lstStyle>
            <a:p>
              <a:pPr/>
              <a:r>
                <a:t>STUDENT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WHY IT"/>
          <p:cNvSpPr/>
          <p:nvPr/>
        </p:nvSpPr>
        <p:spPr>
          <a:xfrm>
            <a:off x="3536915" y="11347843"/>
            <a:ext cx="2486889" cy="985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WHY IT</a:t>
            </a:r>
          </a:p>
        </p:txBody>
      </p:sp>
      <p:sp>
        <p:nvSpPr>
          <p:cNvPr id="505" name="MATTERS"/>
          <p:cNvSpPr/>
          <p:nvPr/>
        </p:nvSpPr>
        <p:spPr>
          <a:xfrm>
            <a:off x="3547189" y="11930225"/>
            <a:ext cx="5466716" cy="164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100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MATTERS</a:t>
            </a:r>
          </a:p>
        </p:txBody>
      </p:sp>
      <p:grpSp>
        <p:nvGrpSpPr>
          <p:cNvPr id="509" name="Group"/>
          <p:cNvGrpSpPr/>
          <p:nvPr/>
        </p:nvGrpSpPr>
        <p:grpSpPr>
          <a:xfrm>
            <a:off x="10518993" y="39298"/>
            <a:ext cx="10807878" cy="13637405"/>
            <a:chOff x="0" y="0"/>
            <a:chExt cx="10807876" cy="13637403"/>
          </a:xfrm>
        </p:grpSpPr>
        <p:pic>
          <p:nvPicPr>
            <p:cNvPr id="506" name="pasted-image.tiff" descr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807877" cy="11575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7" name="ENGAGEMENT"/>
            <p:cNvSpPr/>
            <p:nvPr/>
          </p:nvSpPr>
          <p:spPr>
            <a:xfrm>
              <a:off x="872064" y="11209374"/>
              <a:ext cx="8084069" cy="18985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1160859">
                <a:defRPr sz="8400"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pPr/>
              <a:r>
                <a:t>ENGAGEMENT</a:t>
              </a:r>
            </a:p>
          </p:txBody>
        </p:sp>
        <p:sp>
          <p:nvSpPr>
            <p:cNvPr id="508" name="is a key…"/>
            <p:cNvSpPr/>
            <p:nvPr/>
          </p:nvSpPr>
          <p:spPr>
            <a:xfrm>
              <a:off x="4988981" y="12689547"/>
              <a:ext cx="3129077" cy="9478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1160859">
                <a:defRPr b="1" sz="4400">
                  <a:solidFill>
                    <a:srgbClr val="000000"/>
                  </a:solidFill>
                  <a:latin typeface="Adobe Clean"/>
                  <a:ea typeface="Adobe Clean"/>
                  <a:cs typeface="Adobe Clean"/>
                  <a:sym typeface="Adobe Clean"/>
                </a:defRPr>
              </a:lvl1pPr>
            </a:lstStyle>
            <a:p>
              <a:pPr/>
              <a:r>
                <a:t>is a key…</a:t>
              </a:r>
            </a:p>
          </p:txBody>
        </p:sp>
      </p:grpSp>
      <p:pic>
        <p:nvPicPr>
          <p:cNvPr id="510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78972" y="5250298"/>
            <a:ext cx="8574411" cy="3215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9" grpId="2"/>
      <p:bldP build="whole" bldLvl="1" animBg="1" rev="0" advAuto="0" spid="510" grpId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learning is both a process and an outcome ……"/>
          <p:cNvSpPr/>
          <p:nvPr/>
        </p:nvSpPr>
        <p:spPr>
          <a:xfrm>
            <a:off x="2407441" y="1129173"/>
            <a:ext cx="21908513" cy="10871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25500" indent="-825500" algn="l" defTabSz="584200">
              <a:buClr>
                <a:srgbClr val="FFFFFF"/>
              </a:buClr>
              <a:buSzPct val="75000"/>
              <a:buChar char="๏"/>
              <a:defRPr sz="8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learning is both a process and an outcome …</a:t>
            </a:r>
          </a:p>
          <a:p>
            <a:pPr marL="825500" indent="-825500" algn="l" defTabSz="584200">
              <a:buClr>
                <a:srgbClr val="FFFFFF"/>
              </a:buClr>
              <a:buSzPct val="75000"/>
              <a:buChar char="๏"/>
              <a:defRPr sz="8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learning is  is something that students do and it is the result of that they do …</a:t>
            </a:r>
          </a:p>
          <a:p>
            <a:pPr marL="825500" indent="-825500" algn="l" defTabSz="584200">
              <a:buClr>
                <a:srgbClr val="FFFFFF"/>
              </a:buClr>
              <a:buSzPct val="75000"/>
              <a:buChar char="๏"/>
              <a:defRPr sz="8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learning results in changes in understanding, these changes in understanding enable learners to change their behaviour …</a:t>
            </a:r>
          </a:p>
          <a:p>
            <a:pPr marL="825500" indent="-825500" algn="l" defTabSz="584200">
              <a:buClr>
                <a:srgbClr val="FFFFFF"/>
              </a:buClr>
              <a:buSzPct val="75000"/>
              <a:buChar char="๏"/>
              <a:defRPr sz="8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learning can be considered as largely a cognitive process (something that involves thinking) but one that may be linked to the development of skills and which can be influenced by affective (emotional) and contextual factors…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2" grpId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55057" y="6587011"/>
            <a:ext cx="9204904" cy="6576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5910" y="2001383"/>
            <a:ext cx="11565725" cy="74374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Rectangle"/>
          <p:cNvSpPr/>
          <p:nvPr/>
        </p:nvSpPr>
        <p:spPr>
          <a:xfrm>
            <a:off x="6394621" y="7081108"/>
            <a:ext cx="9028907" cy="1270001"/>
          </a:xfrm>
          <a:prstGeom prst="rect">
            <a:avLst/>
          </a:prstGeom>
          <a:solidFill>
            <a:srgbClr val="A6AAA8">
              <a:alpha val="49533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518" name="guide on the side; not sage on the stage…"/>
          <p:cNvSpPr/>
          <p:nvPr/>
        </p:nvSpPr>
        <p:spPr>
          <a:xfrm>
            <a:off x="5754701" y="2690737"/>
            <a:ext cx="12553175" cy="875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98500" indent="-698500" algn="l" defTabSz="821531">
              <a:buSzPct val="75000"/>
              <a:buChar char="•"/>
              <a:defRPr sz="7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guide on the side; not sage on the stage</a:t>
            </a:r>
          </a:p>
          <a:p>
            <a:pPr marL="698500" indent="-698500" algn="l" defTabSz="821531">
              <a:buSzPct val="75000"/>
              <a:buChar char="•"/>
              <a:defRPr sz="7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be part of learning process</a:t>
            </a:r>
          </a:p>
          <a:p>
            <a:pPr marL="698500" indent="-698500" algn="l" defTabSz="821531">
              <a:buSzPct val="75000"/>
              <a:buChar char="•"/>
              <a:defRPr sz="7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be expert learner</a:t>
            </a:r>
          </a:p>
          <a:p>
            <a:pPr marL="698500" indent="-698500" algn="l" defTabSz="821531">
              <a:buSzPct val="75000"/>
              <a:buChar char="•"/>
              <a:defRPr sz="7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design learning process</a:t>
            </a:r>
          </a:p>
          <a:p>
            <a:pPr marL="698500" indent="-698500" algn="l" defTabSz="821531">
              <a:buSzPct val="75000"/>
              <a:buChar char="•"/>
              <a:defRPr sz="7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no “SET” procedures/recipes</a:t>
            </a:r>
          </a:p>
          <a:p>
            <a:pPr marL="698500" indent="-698500" algn="l" defTabSz="821531">
              <a:buSzPct val="75000"/>
              <a:buChar char="•"/>
              <a:defRPr sz="7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help the students construct their own knowledge …</a:t>
            </a:r>
          </a:p>
        </p:txBody>
      </p:sp>
      <p:sp>
        <p:nvSpPr>
          <p:cNvPr id="519" name="Rounded Rectangle"/>
          <p:cNvSpPr/>
          <p:nvPr/>
        </p:nvSpPr>
        <p:spPr>
          <a:xfrm>
            <a:off x="5190264" y="1483992"/>
            <a:ext cx="13302038" cy="10920962"/>
          </a:xfrm>
          <a:prstGeom prst="roundRect">
            <a:avLst>
              <a:gd name="adj" fmla="val 15000"/>
            </a:avLst>
          </a:prstGeom>
          <a:ln w="177800">
            <a:solidFill>
              <a:srgbClr val="A9A9A9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grpSp>
        <p:nvGrpSpPr>
          <p:cNvPr id="522" name="Group"/>
          <p:cNvGrpSpPr/>
          <p:nvPr/>
        </p:nvGrpSpPr>
        <p:grpSpPr>
          <a:xfrm>
            <a:off x="3880460" y="9227257"/>
            <a:ext cx="2721230" cy="6534025"/>
            <a:chOff x="8306" y="15541"/>
            <a:chExt cx="2721229" cy="6534023"/>
          </a:xfrm>
        </p:grpSpPr>
        <p:sp>
          <p:nvSpPr>
            <p:cNvPr id="520" name="Rectangle"/>
            <p:cNvSpPr/>
            <p:nvPr/>
          </p:nvSpPr>
          <p:spPr>
            <a:xfrm>
              <a:off x="47776" y="1259750"/>
              <a:ext cx="2642290" cy="248849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521" name="“"/>
            <p:cNvSpPr/>
            <p:nvPr/>
          </p:nvSpPr>
          <p:spPr>
            <a:xfrm>
              <a:off x="8306" y="15541"/>
              <a:ext cx="2721230" cy="65340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42000">
                  <a:solidFill>
                    <a:srgbClr val="FFFFFF"/>
                  </a:solidFill>
                  <a:latin typeface="Helvetica Neue Black Condensed"/>
                  <a:ea typeface="Helvetica Neue Black Condensed"/>
                  <a:cs typeface="Helvetica Neue Black Condensed"/>
                  <a:sym typeface="Helvetica Neue Black Condensed"/>
                </a:defRPr>
              </a:lvl1pPr>
            </a:lstStyle>
            <a:p>
              <a:pPr/>
              <a:r>
                <a:t>“</a:t>
              </a:r>
            </a:p>
          </p:txBody>
        </p:sp>
      </p:grpSp>
      <p:grpSp>
        <p:nvGrpSpPr>
          <p:cNvPr id="525" name="Group"/>
          <p:cNvGrpSpPr/>
          <p:nvPr/>
        </p:nvGrpSpPr>
        <p:grpSpPr>
          <a:xfrm>
            <a:off x="16782876" y="-563421"/>
            <a:ext cx="2721230" cy="6534025"/>
            <a:chOff x="8306" y="15541"/>
            <a:chExt cx="2721229" cy="6534023"/>
          </a:xfrm>
        </p:grpSpPr>
        <p:sp>
          <p:nvSpPr>
            <p:cNvPr id="523" name="Rectangle"/>
            <p:cNvSpPr/>
            <p:nvPr/>
          </p:nvSpPr>
          <p:spPr>
            <a:xfrm>
              <a:off x="47776" y="1221451"/>
              <a:ext cx="2642290" cy="248849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</a:p>
          </p:txBody>
        </p:sp>
        <p:sp>
          <p:nvSpPr>
            <p:cNvPr id="524" name="”"/>
            <p:cNvSpPr/>
            <p:nvPr/>
          </p:nvSpPr>
          <p:spPr>
            <a:xfrm>
              <a:off x="8306" y="15541"/>
              <a:ext cx="2721230" cy="65340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42000">
                  <a:solidFill>
                    <a:srgbClr val="FFFFFF"/>
                  </a:solidFill>
                  <a:latin typeface="Helvetica Neue Black Condensed"/>
                  <a:ea typeface="Helvetica Neue Black Condensed"/>
                  <a:cs typeface="Helvetica Neue Black Condensed"/>
                  <a:sym typeface="Helvetica Neue Black Condensed"/>
                </a:defRPr>
              </a:lvl1pPr>
            </a:lstStyle>
            <a:p>
              <a:pPr/>
              <a:r>
                <a:t>”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3" dur="1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7" grpId="2"/>
      <p:bldP build="p" bldLvl="5" animBg="1" rev="0" advAuto="0" spid="518" grpId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2991" y="106867"/>
            <a:ext cx="17978018" cy="135022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6645" y="-45347"/>
            <a:ext cx="22090710" cy="13806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70556" y="4456050"/>
            <a:ext cx="7277492" cy="51735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26" y="16768"/>
            <a:ext cx="24372746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4.0 ?"/>
          <p:cNvSpPr/>
          <p:nvPr/>
        </p:nvSpPr>
        <p:spPr>
          <a:xfrm>
            <a:off x="-367661" y="756243"/>
            <a:ext cx="7546341" cy="4546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0">
                <a:solidFill>
                  <a:srgbClr val="000000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4.0 ? </a:t>
            </a:r>
          </a:p>
        </p:txBody>
      </p:sp>
      <p:pic>
        <p:nvPicPr>
          <p:cNvPr id="172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5621" y="123567"/>
            <a:ext cx="5080001" cy="508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2" grpId="2"/>
      <p:bldP build="whole" bldLvl="1" animBg="1" rev="0" advAuto="0" spid="171" grpId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9000" y="19805"/>
            <a:ext cx="20566000" cy="13676391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All students can learn and succeed, but not all in the same time or in the same way."/>
          <p:cNvSpPr/>
          <p:nvPr/>
        </p:nvSpPr>
        <p:spPr>
          <a:xfrm>
            <a:off x="3270677" y="9481303"/>
            <a:ext cx="7003682" cy="3072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marL="643355" indent="-643355" algn="l" defTabSz="821531">
              <a:buSzPct val="75000"/>
              <a:buChar char="•"/>
              <a:defRPr sz="4800">
                <a:solidFill>
                  <a:srgbClr val="000000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All students can learn and succeed, but not all in the same time or in the same way.</a:t>
            </a:r>
          </a:p>
        </p:txBody>
      </p:sp>
      <p:sp>
        <p:nvSpPr>
          <p:cNvPr id="534" name="differentiate learning"/>
          <p:cNvSpPr/>
          <p:nvPr/>
        </p:nvSpPr>
        <p:spPr>
          <a:xfrm>
            <a:off x="6756095" y="11897179"/>
            <a:ext cx="5110862" cy="904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1160859">
              <a:defRPr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differentiate learning</a:t>
            </a:r>
          </a:p>
        </p:txBody>
      </p:sp>
      <p:sp>
        <p:nvSpPr>
          <p:cNvPr id="535" name="Successful learning promotes even more successful learning"/>
          <p:cNvSpPr/>
          <p:nvPr/>
        </p:nvSpPr>
        <p:spPr>
          <a:xfrm>
            <a:off x="10187163" y="8104815"/>
            <a:ext cx="10070201" cy="1599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marL="643355" indent="-643355" algn="l" defTabSz="821531">
              <a:buSzPct val="75000"/>
              <a:buChar char="•"/>
              <a:defRPr sz="4800">
                <a:solidFill>
                  <a:srgbClr val="000000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Successful learning promotes even more successful learning</a:t>
            </a:r>
          </a:p>
        </p:txBody>
      </p:sp>
      <p:sp>
        <p:nvSpPr>
          <p:cNvPr id="536" name="high quality of teaching"/>
          <p:cNvSpPr/>
          <p:nvPr/>
        </p:nvSpPr>
        <p:spPr>
          <a:xfrm>
            <a:off x="14166233" y="9559097"/>
            <a:ext cx="5667884" cy="904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1160859">
              <a:defRPr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high quality of teaching</a:t>
            </a:r>
          </a:p>
        </p:txBody>
      </p:sp>
      <p:sp>
        <p:nvSpPr>
          <p:cNvPr id="537" name="University (and teachers) control many of the conditions that determine whether or not students are successful at school learning."/>
          <p:cNvSpPr/>
          <p:nvPr/>
        </p:nvSpPr>
        <p:spPr>
          <a:xfrm>
            <a:off x="13665516" y="2687014"/>
            <a:ext cx="8734525" cy="3808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marL="643355" indent="-643355" algn="l" defTabSz="821531">
              <a:buSzPct val="75000"/>
              <a:buChar char="•"/>
              <a:defRPr sz="4800">
                <a:solidFill>
                  <a:srgbClr val="000000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University (and teachers) control many of the conditions that determine whether or not students are successful at school learning.</a:t>
            </a:r>
          </a:p>
        </p:txBody>
      </p:sp>
      <p:sp>
        <p:nvSpPr>
          <p:cNvPr id="538" name="learning environment"/>
          <p:cNvSpPr/>
          <p:nvPr/>
        </p:nvSpPr>
        <p:spPr>
          <a:xfrm>
            <a:off x="16955735" y="6405561"/>
            <a:ext cx="5204588" cy="904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1160859">
              <a:defRPr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learning environment</a:t>
            </a:r>
          </a:p>
        </p:txBody>
      </p:sp>
      <p:pic>
        <p:nvPicPr>
          <p:cNvPr id="539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16780" y="7633889"/>
            <a:ext cx="1757239" cy="1751898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believing"/>
          <p:cNvSpPr/>
          <p:nvPr/>
        </p:nvSpPr>
        <p:spPr>
          <a:xfrm>
            <a:off x="5014967" y="8016557"/>
            <a:ext cx="2708784" cy="986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821531">
              <a:defRPr sz="5600">
                <a:solidFill>
                  <a:srgbClr val="424242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believing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5" grpId="3"/>
      <p:bldP build="whole" bldLvl="1" animBg="1" rev="0" advAuto="0" spid="533" grpId="1"/>
      <p:bldP build="whole" bldLvl="1" animBg="1" rev="0" advAuto="0" spid="537" grpId="5"/>
      <p:bldP build="whole" bldLvl="1" animBg="1" rev="0" advAuto="0" spid="538" grpId="6"/>
      <p:bldP build="whole" bldLvl="1" animBg="1" rev="0" advAuto="0" spid="534" grpId="2"/>
      <p:bldP build="whole" bldLvl="1" animBg="1" rev="0" advAuto="0" spid="536" grpId="4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929" y="-4461"/>
            <a:ext cx="24399719" cy="13724844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the concept/big picture students must understanding as a result of their learning …"/>
          <p:cNvSpPr/>
          <p:nvPr/>
        </p:nvSpPr>
        <p:spPr>
          <a:xfrm>
            <a:off x="16060362" y="5849907"/>
            <a:ext cx="7898009" cy="2784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r" defTabSz="1160859">
              <a:defRPr sz="4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the </a:t>
            </a:r>
            <a:r>
              <a:rPr sz="6000">
                <a:solidFill>
                  <a:srgbClr val="A9A9A9"/>
                </a:solidFill>
              </a:rPr>
              <a:t>concept/big picture</a:t>
            </a:r>
            <a:r>
              <a:t> students must </a:t>
            </a:r>
            <a:r>
              <a:rPr sz="8000">
                <a:solidFill>
                  <a:srgbClr val="D6D6D6"/>
                </a:solidFill>
              </a:rPr>
              <a:t>understanding</a:t>
            </a:r>
            <a:r>
              <a:t> as a result of their learning …</a:t>
            </a:r>
          </a:p>
        </p:txBody>
      </p:sp>
      <p:pic>
        <p:nvPicPr>
          <p:cNvPr id="544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39061" y="8828471"/>
            <a:ext cx="7777703" cy="4777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3" grpId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0315" y="96950"/>
            <a:ext cx="18043370" cy="13535831"/>
          </a:xfrm>
          <a:prstGeom prst="rect">
            <a:avLst/>
          </a:prstGeom>
          <a:ln w="12700">
            <a:miter lim="400000"/>
          </a:ln>
        </p:spPr>
      </p:pic>
      <p:sp>
        <p:nvSpPr>
          <p:cNvPr id="547" name="understanding"/>
          <p:cNvSpPr/>
          <p:nvPr/>
        </p:nvSpPr>
        <p:spPr>
          <a:xfrm>
            <a:off x="17069026" y="6625279"/>
            <a:ext cx="4669029" cy="1117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800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understanding</a:t>
            </a:r>
          </a:p>
        </p:txBody>
      </p:sp>
      <p:pic>
        <p:nvPicPr>
          <p:cNvPr id="548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53998" y="1613446"/>
            <a:ext cx="4606614" cy="100385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8" grpId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44764" y="-84674"/>
            <a:ext cx="18374420" cy="137952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6452" y="-105860"/>
            <a:ext cx="18418374" cy="138282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0404" y="-27301"/>
            <a:ext cx="18268912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67242" y="50135"/>
            <a:ext cx="14757401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2" name="Group"/>
          <p:cNvGrpSpPr/>
          <p:nvPr/>
        </p:nvGrpSpPr>
        <p:grpSpPr>
          <a:xfrm>
            <a:off x="9459972" y="1264735"/>
            <a:ext cx="5598228" cy="3788453"/>
            <a:chOff x="0" y="0"/>
            <a:chExt cx="5598227" cy="3788451"/>
          </a:xfrm>
        </p:grpSpPr>
        <p:grpSp>
          <p:nvGrpSpPr>
            <p:cNvPr id="560" name="Group"/>
            <p:cNvGrpSpPr/>
            <p:nvPr/>
          </p:nvGrpSpPr>
          <p:grpSpPr>
            <a:xfrm>
              <a:off x="-1" y="0"/>
              <a:ext cx="5598229" cy="3342971"/>
              <a:chOff x="0" y="0"/>
              <a:chExt cx="5598227" cy="3342970"/>
            </a:xfrm>
          </p:grpSpPr>
          <p:sp>
            <p:nvSpPr>
              <p:cNvPr id="557" name="DO"/>
              <p:cNvSpPr/>
              <p:nvPr/>
            </p:nvSpPr>
            <p:spPr>
              <a:xfrm>
                <a:off x="3598319" y="1500022"/>
                <a:ext cx="1999909" cy="18429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t">
                <a:spAutoFit/>
              </a:bodyPr>
              <a:lstStyle>
                <a:lvl1pPr algn="l" defTabSz="642937">
                  <a:defRPr spc="336" sz="11200">
                    <a:solidFill>
                      <a:srgbClr val="FFFFFF"/>
                    </a:solidFill>
                    <a:latin typeface="Helvetica Neue Black Condensed"/>
                    <a:ea typeface="Helvetica Neue Black Condensed"/>
                    <a:cs typeface="Helvetica Neue Black Condensed"/>
                    <a:sym typeface="Helvetica Neue Black Condensed"/>
                  </a:defRPr>
                </a:lvl1pPr>
              </a:lstStyle>
              <a:p>
                <a:pPr/>
                <a:r>
                  <a:t>DO</a:t>
                </a:r>
              </a:p>
            </p:txBody>
          </p:sp>
          <p:sp>
            <p:nvSpPr>
              <p:cNvPr id="558" name="WHAT"/>
              <p:cNvSpPr/>
              <p:nvPr/>
            </p:nvSpPr>
            <p:spPr>
              <a:xfrm>
                <a:off x="800630" y="0"/>
                <a:ext cx="4772298" cy="22774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t">
                <a:spAutoFit/>
              </a:bodyPr>
              <a:lstStyle>
                <a:lvl1pPr algn="l" defTabSz="642937">
                  <a:defRPr spc="419" sz="14000">
                    <a:solidFill>
                      <a:srgbClr val="FFFFFF"/>
                    </a:solidFill>
                    <a:latin typeface="Helvetica Neue Black Condensed"/>
                    <a:ea typeface="Helvetica Neue Black Condensed"/>
                    <a:cs typeface="Helvetica Neue Black Condensed"/>
                    <a:sym typeface="Helvetica Neue Black Condensed"/>
                  </a:defRPr>
                </a:lvl1pPr>
              </a:lstStyle>
              <a:p>
                <a:pPr/>
                <a:r>
                  <a:t>WHAT</a:t>
                </a:r>
              </a:p>
            </p:txBody>
          </p:sp>
          <p:sp>
            <p:nvSpPr>
              <p:cNvPr id="559" name="student can"/>
              <p:cNvSpPr/>
              <p:nvPr/>
            </p:nvSpPr>
            <p:spPr>
              <a:xfrm>
                <a:off x="0" y="1911502"/>
                <a:ext cx="3710153" cy="8515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algn="l" defTabSz="642937">
                  <a:defRPr spc="168" sz="5600">
                    <a:solidFill>
                      <a:srgbClr val="FFFFFF"/>
                    </a:solidFill>
                    <a:latin typeface="Adobe Clean Light"/>
                    <a:ea typeface="Adobe Clean Light"/>
                    <a:cs typeface="Adobe Clean Light"/>
                    <a:sym typeface="Adobe Clean Light"/>
                  </a:defRPr>
                </a:lvl1pPr>
              </a:lstStyle>
              <a:p>
                <a:pPr/>
                <a:r>
                  <a:t>student can</a:t>
                </a:r>
              </a:p>
            </p:txBody>
          </p:sp>
        </p:grpSp>
        <p:sp>
          <p:nvSpPr>
            <p:cNvPr id="561" name="“LEARNING OUTCOME”"/>
            <p:cNvSpPr/>
            <p:nvPr/>
          </p:nvSpPr>
          <p:spPr>
            <a:xfrm>
              <a:off x="315446" y="3074889"/>
              <a:ext cx="4794327" cy="7135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642937">
                <a:defRPr spc="114" sz="3800">
                  <a:solidFill>
                    <a:srgbClr val="FFFFFF"/>
                  </a:solidFill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pPr/>
              <a:r>
                <a:t>“LEARNING OUTCOME”</a:t>
              </a:r>
            </a:p>
          </p:txBody>
        </p:sp>
      </p:grpSp>
      <p:grpSp>
        <p:nvGrpSpPr>
          <p:cNvPr id="566" name="Group"/>
          <p:cNvGrpSpPr/>
          <p:nvPr/>
        </p:nvGrpSpPr>
        <p:grpSpPr>
          <a:xfrm>
            <a:off x="13906499" y="8394975"/>
            <a:ext cx="5617238" cy="3589828"/>
            <a:chOff x="0" y="0"/>
            <a:chExt cx="5617236" cy="3589826"/>
          </a:xfrm>
        </p:grpSpPr>
        <p:sp>
          <p:nvSpPr>
            <p:cNvPr id="563" name="ASSESS"/>
            <p:cNvSpPr/>
            <p:nvPr/>
          </p:nvSpPr>
          <p:spPr>
            <a:xfrm>
              <a:off x="593813" y="1746878"/>
              <a:ext cx="5023424" cy="1842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t">
              <a:spAutoFit/>
            </a:bodyPr>
            <a:lstStyle>
              <a:lvl1pPr algn="l" defTabSz="642937">
                <a:defRPr spc="336" sz="11200">
                  <a:solidFill>
                    <a:srgbClr val="FFFFFF"/>
                  </a:solidFill>
                  <a:latin typeface="Helvetica Neue Black Condensed"/>
                  <a:ea typeface="Helvetica Neue Black Condensed"/>
                  <a:cs typeface="Helvetica Neue Black Condensed"/>
                  <a:sym typeface="Helvetica Neue Black Condensed"/>
                </a:defRPr>
              </a:lvl1pPr>
            </a:lstStyle>
            <a:p>
              <a:pPr/>
              <a:r>
                <a:t>ASSESS</a:t>
              </a:r>
            </a:p>
          </p:txBody>
        </p:sp>
        <p:sp>
          <p:nvSpPr>
            <p:cNvPr id="564" name="HOW"/>
            <p:cNvSpPr/>
            <p:nvPr/>
          </p:nvSpPr>
          <p:spPr>
            <a:xfrm>
              <a:off x="515924" y="0"/>
              <a:ext cx="3939862" cy="22774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t">
              <a:spAutoFit/>
            </a:bodyPr>
            <a:lstStyle>
              <a:lvl1pPr algn="l" defTabSz="642937">
                <a:defRPr spc="419" sz="14000">
                  <a:solidFill>
                    <a:srgbClr val="FFFFFF"/>
                  </a:solidFill>
                  <a:latin typeface="Helvetica Neue Black Condensed"/>
                  <a:ea typeface="Helvetica Neue Black Condensed"/>
                  <a:cs typeface="Helvetica Neue Black Condensed"/>
                  <a:sym typeface="Helvetica Neue Black Condensed"/>
                </a:defRPr>
              </a:lvl1pPr>
            </a:lstStyle>
            <a:p>
              <a:pPr/>
              <a:r>
                <a:t>HOW</a:t>
              </a:r>
            </a:p>
          </p:txBody>
        </p:sp>
        <p:sp>
          <p:nvSpPr>
            <p:cNvPr id="565" name="to"/>
            <p:cNvSpPr/>
            <p:nvPr/>
          </p:nvSpPr>
          <p:spPr>
            <a:xfrm>
              <a:off x="0" y="1871889"/>
              <a:ext cx="777875" cy="8515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642937">
                <a:defRPr spc="168" sz="5600">
                  <a:solidFill>
                    <a:srgbClr val="FFFFFF"/>
                  </a:solidFill>
                  <a:latin typeface="Adobe Clean Light"/>
                  <a:ea typeface="Adobe Clean Light"/>
                  <a:cs typeface="Adobe Clean Light"/>
                  <a:sym typeface="Adobe Clean Light"/>
                </a:defRPr>
              </a:lvl1pPr>
            </a:lstStyle>
            <a:p>
              <a:pPr/>
              <a:r>
                <a:t>to</a:t>
              </a:r>
            </a:p>
          </p:txBody>
        </p:sp>
      </p:grpSp>
      <p:grpSp>
        <p:nvGrpSpPr>
          <p:cNvPr id="576" name="Group"/>
          <p:cNvGrpSpPr/>
          <p:nvPr/>
        </p:nvGrpSpPr>
        <p:grpSpPr>
          <a:xfrm>
            <a:off x="6068840" y="7489538"/>
            <a:ext cx="4945613" cy="5312475"/>
            <a:chOff x="0" y="1508"/>
            <a:chExt cx="4945611" cy="5312474"/>
          </a:xfrm>
        </p:grpSpPr>
        <p:grpSp>
          <p:nvGrpSpPr>
            <p:cNvPr id="570" name="Group"/>
            <p:cNvGrpSpPr/>
            <p:nvPr/>
          </p:nvGrpSpPr>
          <p:grpSpPr>
            <a:xfrm>
              <a:off x="170695" y="1508"/>
              <a:ext cx="4705869" cy="2840689"/>
              <a:chOff x="0" y="1508"/>
              <a:chExt cx="4705867" cy="2840687"/>
            </a:xfrm>
          </p:grpSpPr>
          <p:sp>
            <p:nvSpPr>
              <p:cNvPr id="567" name="WHAT"/>
              <p:cNvSpPr/>
              <p:nvPr/>
            </p:nvSpPr>
            <p:spPr>
              <a:xfrm>
                <a:off x="51367" y="80457"/>
                <a:ext cx="4654501" cy="22774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t">
                <a:spAutoFit/>
              </a:bodyPr>
              <a:lstStyle>
                <a:lvl1pPr algn="l" defTabSz="642937">
                  <a:defRPr spc="419" sz="14000">
                    <a:solidFill>
                      <a:srgbClr val="FFFFFF"/>
                    </a:solidFill>
                    <a:latin typeface="Helvetica Neue Black Condensed"/>
                    <a:ea typeface="Helvetica Neue Black Condensed"/>
                    <a:cs typeface="Helvetica Neue Black Condensed"/>
                    <a:sym typeface="Helvetica Neue Black Condensed"/>
                  </a:defRPr>
                </a:lvl1pPr>
              </a:lstStyle>
              <a:p>
                <a:pPr/>
                <a:r>
                  <a:t>WHAT</a:t>
                </a:r>
              </a:p>
            </p:txBody>
          </p:sp>
          <p:sp>
            <p:nvSpPr>
              <p:cNvPr id="568" name="with"/>
              <p:cNvSpPr/>
              <p:nvPr/>
            </p:nvSpPr>
            <p:spPr>
              <a:xfrm>
                <a:off x="0" y="1508"/>
                <a:ext cx="1190473" cy="7042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algn="l" defTabSz="642937">
                  <a:defRPr spc="132" sz="4400">
                    <a:solidFill>
                      <a:srgbClr val="FFFFFF"/>
                    </a:solidFill>
                    <a:latin typeface="Adobe Clean Light"/>
                    <a:ea typeface="Adobe Clean Light"/>
                    <a:cs typeface="Adobe Clean Light"/>
                    <a:sym typeface="Adobe Clean Light"/>
                  </a:defRPr>
                </a:lvl1pPr>
              </a:lstStyle>
              <a:p>
                <a:pPr/>
                <a:r>
                  <a:t>with</a:t>
                </a:r>
              </a:p>
            </p:txBody>
          </p:sp>
          <p:sp>
            <p:nvSpPr>
              <p:cNvPr id="569" name="activities"/>
              <p:cNvSpPr/>
              <p:nvPr/>
            </p:nvSpPr>
            <p:spPr>
              <a:xfrm>
                <a:off x="1111870" y="1707634"/>
                <a:ext cx="3328163" cy="11345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algn="l" defTabSz="642937">
                  <a:defRPr spc="197" sz="6600">
                    <a:solidFill>
                      <a:srgbClr val="FFFFFF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lvl1pPr>
              </a:lstStyle>
              <a:p>
                <a:pPr/>
                <a:r>
                  <a:t>activities</a:t>
                </a:r>
              </a:p>
            </p:txBody>
          </p:sp>
        </p:grpSp>
        <p:sp>
          <p:nvSpPr>
            <p:cNvPr id="571" name="and"/>
            <p:cNvSpPr/>
            <p:nvPr/>
          </p:nvSpPr>
          <p:spPr>
            <a:xfrm>
              <a:off x="0" y="2655874"/>
              <a:ext cx="927253" cy="6305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642937">
                <a:defRPr spc="114" sz="3800">
                  <a:solidFill>
                    <a:srgbClr val="FFFFFF"/>
                  </a:solidFill>
                  <a:latin typeface="Adobe Clean Light"/>
                  <a:ea typeface="Adobe Clean Light"/>
                  <a:cs typeface="Adobe Clean Light"/>
                  <a:sym typeface="Adobe Clean Light"/>
                </a:defRPr>
              </a:lvl1pPr>
            </a:lstStyle>
            <a:p>
              <a:pPr/>
              <a:r>
                <a:t>and</a:t>
              </a:r>
            </a:p>
          </p:txBody>
        </p:sp>
        <p:grpSp>
          <p:nvGrpSpPr>
            <p:cNvPr id="575" name="Group"/>
            <p:cNvGrpSpPr/>
            <p:nvPr/>
          </p:nvGrpSpPr>
          <p:grpSpPr>
            <a:xfrm>
              <a:off x="591680" y="2353119"/>
              <a:ext cx="4353932" cy="2960864"/>
              <a:chOff x="0" y="0"/>
              <a:chExt cx="4353931" cy="2960862"/>
            </a:xfrm>
          </p:grpSpPr>
          <p:sp>
            <p:nvSpPr>
              <p:cNvPr id="572" name="TEACH"/>
              <p:cNvSpPr/>
              <p:nvPr/>
            </p:nvSpPr>
            <p:spPr>
              <a:xfrm>
                <a:off x="480680" y="1566232"/>
                <a:ext cx="3631662" cy="13946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t">
                <a:spAutoFit/>
              </a:bodyPr>
              <a:lstStyle>
                <a:lvl1pPr algn="l" defTabSz="642937">
                  <a:defRPr spc="252" sz="8400">
                    <a:solidFill>
                      <a:srgbClr val="FFFFFF"/>
                    </a:solidFill>
                    <a:latin typeface="Helvetica Neue Thin"/>
                    <a:ea typeface="Helvetica Neue Thin"/>
                    <a:cs typeface="Helvetica Neue Thin"/>
                    <a:sym typeface="Helvetica Neue Thin"/>
                  </a:defRPr>
                </a:lvl1pPr>
              </a:lstStyle>
              <a:p>
                <a:pPr/>
                <a:r>
                  <a:t>TEACH</a:t>
                </a:r>
              </a:p>
            </p:txBody>
          </p:sp>
          <p:sp>
            <p:nvSpPr>
              <p:cNvPr id="573" name="to"/>
              <p:cNvSpPr/>
              <p:nvPr/>
            </p:nvSpPr>
            <p:spPr>
              <a:xfrm>
                <a:off x="0" y="1958717"/>
                <a:ext cx="577850" cy="63055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algn="l" defTabSz="642937">
                  <a:defRPr spc="114" sz="3800">
                    <a:solidFill>
                      <a:srgbClr val="FFFFFF"/>
                    </a:solidFill>
                    <a:latin typeface="Adobe Clean Light"/>
                    <a:ea typeface="Adobe Clean Light"/>
                    <a:cs typeface="Adobe Clean Light"/>
                    <a:sym typeface="Adobe Clean Light"/>
                  </a:defRPr>
                </a:lvl1pPr>
              </a:lstStyle>
              <a:p>
                <a:pPr/>
                <a:r>
                  <a:t>to</a:t>
                </a:r>
              </a:p>
            </p:txBody>
          </p:sp>
          <p:sp>
            <p:nvSpPr>
              <p:cNvPr id="574" name="HOW"/>
              <p:cNvSpPr/>
              <p:nvPr/>
            </p:nvSpPr>
            <p:spPr>
              <a:xfrm>
                <a:off x="508392" y="0"/>
                <a:ext cx="3845540" cy="22774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t">
                <a:spAutoFit/>
              </a:bodyPr>
              <a:lstStyle>
                <a:lvl1pPr algn="l" defTabSz="642937">
                  <a:defRPr spc="419" sz="14000">
                    <a:solidFill>
                      <a:srgbClr val="FFFFFF"/>
                    </a:solidFill>
                    <a:latin typeface="Helvetica Neue Black Condensed"/>
                    <a:ea typeface="Helvetica Neue Black Condensed"/>
                    <a:cs typeface="Helvetica Neue Black Condensed"/>
                    <a:sym typeface="Helvetica Neue Black Condensed"/>
                  </a:defRPr>
                </a:lvl1pPr>
              </a:lstStyle>
              <a:p>
                <a:pPr/>
                <a:r>
                  <a:t>HOW</a:t>
                </a:r>
              </a:p>
            </p:txBody>
          </p:sp>
        </p:grpSp>
      </p:grpSp>
      <p:pic>
        <p:nvPicPr>
          <p:cNvPr id="577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07193" y="947689"/>
            <a:ext cx="4024019" cy="2012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42650" y="6752614"/>
            <a:ext cx="2298700" cy="2006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2" grpId="1"/>
      <p:bldP build="whole" bldLvl="1" animBg="1" rev="0" advAuto="0" spid="566" grpId="2"/>
      <p:bldP build="whole" bldLvl="1" animBg="1" rev="0" advAuto="0" spid="576" grpId="3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38107" y="880268"/>
            <a:ext cx="18046262" cy="11955650"/>
          </a:xfrm>
          <a:prstGeom prst="rect">
            <a:avLst/>
          </a:prstGeom>
          <a:ln w="12700">
            <a:miter lim="400000"/>
          </a:ln>
        </p:spPr>
      </p:pic>
      <p:sp>
        <p:nvSpPr>
          <p:cNvPr id="581" name="Rectangle"/>
          <p:cNvSpPr/>
          <p:nvPr/>
        </p:nvSpPr>
        <p:spPr>
          <a:xfrm>
            <a:off x="-6127" y="-21736"/>
            <a:ext cx="6214879" cy="137594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582" name="“WHAT” is important for students to be able to do (their “ACHIEVEMENT” )…"/>
          <p:cNvSpPr/>
          <p:nvPr/>
        </p:nvSpPr>
        <p:spPr>
          <a:xfrm>
            <a:off x="-6127" y="2617919"/>
            <a:ext cx="6214879" cy="2607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algn="r">
              <a:defRPr sz="4600">
                <a:solidFill>
                  <a:srgbClr val="424242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sz="6000"/>
              <a:t>“</a:t>
            </a:r>
            <a:r>
              <a:rPr sz="6000">
                <a:solidFill>
                  <a:srgbClr val="A9A9A9"/>
                </a:solidFill>
              </a:rPr>
              <a:t>WHAT</a:t>
            </a:r>
            <a:r>
              <a:rPr sz="6000"/>
              <a:t>”</a:t>
            </a:r>
            <a:r>
              <a:rPr sz="3800"/>
              <a:t> </a:t>
            </a:r>
            <a:r>
              <a:rPr sz="3200"/>
              <a:t>is important for students to be able to do (their</a:t>
            </a:r>
            <a:r>
              <a:t> </a:t>
            </a:r>
            <a:r>
              <a:rPr sz="6000"/>
              <a:t>“</a:t>
            </a:r>
            <a:r>
              <a:rPr sz="6000">
                <a:solidFill>
                  <a:srgbClr val="797979"/>
                </a:solidFill>
              </a:rPr>
              <a:t>ACHIEVEMENT</a:t>
            </a:r>
            <a:r>
              <a:rPr sz="6000"/>
              <a:t>”</a:t>
            </a:r>
            <a:r>
              <a:t> </a:t>
            </a:r>
            <a:r>
              <a:rPr sz="3200"/>
              <a:t>)…</a:t>
            </a:r>
          </a:p>
        </p:txBody>
      </p:sp>
      <p:sp>
        <p:nvSpPr>
          <p:cNvPr id="583" name="teacher must design “HOW” to make sure such learning ultimately “HAPPENS”…"/>
          <p:cNvSpPr/>
          <p:nvPr/>
        </p:nvSpPr>
        <p:spPr>
          <a:xfrm>
            <a:off x="-8961" y="6496698"/>
            <a:ext cx="6220547" cy="3334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/>
          <a:lstStyle/>
          <a:p>
            <a:pPr algn="r">
              <a:defRPr sz="4600">
                <a:solidFill>
                  <a:srgbClr val="424242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rPr sz="3200"/>
              <a:t>teacher must design</a:t>
            </a:r>
            <a:r>
              <a:rPr sz="3800"/>
              <a:t> </a:t>
            </a:r>
            <a:r>
              <a:rPr sz="6000"/>
              <a:t>“</a:t>
            </a:r>
            <a:r>
              <a:rPr sz="6000">
                <a:solidFill>
                  <a:srgbClr val="D6D6D6"/>
                </a:solidFill>
              </a:rPr>
              <a:t>HOW</a:t>
            </a:r>
            <a:r>
              <a:rPr sz="6000"/>
              <a:t>”</a:t>
            </a:r>
            <a:r>
              <a:rPr sz="3800"/>
              <a:t> </a:t>
            </a:r>
            <a:r>
              <a:rPr sz="3200"/>
              <a:t>to make sure such learning ultimately</a:t>
            </a:r>
            <a:r>
              <a:t> </a:t>
            </a:r>
            <a:r>
              <a:rPr sz="6000"/>
              <a:t>“</a:t>
            </a:r>
            <a:r>
              <a:rPr sz="6000">
                <a:solidFill>
                  <a:srgbClr val="797979"/>
                </a:solidFill>
              </a:rPr>
              <a:t>HAPPENS</a:t>
            </a:r>
            <a:r>
              <a:rPr sz="6000"/>
              <a:t>”</a:t>
            </a:r>
            <a:r>
              <a:rPr sz="3200"/>
              <a:t>…</a:t>
            </a:r>
          </a:p>
        </p:txBody>
      </p:sp>
      <p:sp>
        <p:nvSpPr>
          <p:cNvPr id="584" name="“WHAT”"/>
          <p:cNvSpPr/>
          <p:nvPr/>
        </p:nvSpPr>
        <p:spPr>
          <a:xfrm>
            <a:off x="7396854" y="6191217"/>
            <a:ext cx="6295391" cy="2388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150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“</a:t>
            </a:r>
            <a:r>
              <a:rPr>
                <a:solidFill>
                  <a:srgbClr val="AFAFAF"/>
                </a:solidFill>
              </a:rPr>
              <a:t>WHAT</a:t>
            </a:r>
            <a:r>
              <a:t>”</a:t>
            </a:r>
          </a:p>
        </p:txBody>
      </p:sp>
      <p:sp>
        <p:nvSpPr>
          <p:cNvPr id="585" name="“HOW”"/>
          <p:cNvSpPr/>
          <p:nvPr/>
        </p:nvSpPr>
        <p:spPr>
          <a:xfrm>
            <a:off x="17322151" y="6191217"/>
            <a:ext cx="5485766" cy="2388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15000">
                <a:solidFill>
                  <a:srgbClr val="FFFFFF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pPr>
            <a:r>
              <a:t>“</a:t>
            </a:r>
            <a:r>
              <a:rPr>
                <a:solidFill>
                  <a:srgbClr val="D8D8D8"/>
                </a:solidFill>
              </a:rPr>
              <a:t>HOW</a:t>
            </a:r>
            <a:r>
              <a:t>”</a:t>
            </a:r>
          </a:p>
        </p:txBody>
      </p:sp>
      <p:grpSp>
        <p:nvGrpSpPr>
          <p:cNvPr id="590" name="Group"/>
          <p:cNvGrpSpPr/>
          <p:nvPr/>
        </p:nvGrpSpPr>
        <p:grpSpPr>
          <a:xfrm>
            <a:off x="10823661" y="9168472"/>
            <a:ext cx="8875194" cy="3514363"/>
            <a:chOff x="0" y="0"/>
            <a:chExt cx="8875193" cy="3514362"/>
          </a:xfrm>
        </p:grpSpPr>
        <p:sp>
          <p:nvSpPr>
            <p:cNvPr id="586" name="“ASSESS”"/>
            <p:cNvSpPr/>
            <p:nvPr/>
          </p:nvSpPr>
          <p:spPr>
            <a:xfrm>
              <a:off x="2755962" y="197729"/>
              <a:ext cx="5900650" cy="1830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t">
              <a:spAutoFit/>
            </a:bodyPr>
            <a:lstStyle/>
            <a:p>
              <a:pPr algn="l" defTabSz="821531">
                <a:defRPr sz="11200">
                  <a:solidFill>
                    <a:srgbClr val="FFFFFF"/>
                  </a:solidFill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pPr>
              <a:r>
                <a:t>“</a:t>
              </a:r>
              <a:r>
                <a:rPr>
                  <a:solidFill>
                    <a:srgbClr val="A9A9A9"/>
                  </a:solidFill>
                </a:rPr>
                <a:t>A</a:t>
              </a:r>
              <a:r>
                <a:t>SSESS</a:t>
              </a:r>
              <a:r>
                <a:t>”</a:t>
              </a:r>
            </a:p>
          </p:txBody>
        </p:sp>
        <p:sp>
          <p:nvSpPr>
            <p:cNvPr id="587" name="would you like to"/>
            <p:cNvSpPr/>
            <p:nvPr/>
          </p:nvSpPr>
          <p:spPr>
            <a:xfrm>
              <a:off x="2845543" y="0"/>
              <a:ext cx="3638017" cy="6305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t">
              <a:spAutoFit/>
            </a:bodyPr>
            <a:lstStyle>
              <a:lvl1pPr algn="l" defTabSz="821531">
                <a:defRPr sz="3800">
                  <a:solidFill>
                    <a:srgbClr val="FFFFFF"/>
                  </a:solidFill>
                  <a:latin typeface="Adobe Clean"/>
                  <a:ea typeface="Adobe Clean"/>
                  <a:cs typeface="Adobe Clean"/>
                  <a:sym typeface="Adobe Clean"/>
                </a:defRPr>
              </a:lvl1pPr>
            </a:lstStyle>
            <a:p>
              <a:pPr/>
              <a:r>
                <a:t>would you like to</a:t>
              </a:r>
            </a:p>
          </p:txBody>
        </p:sp>
        <p:sp>
          <p:nvSpPr>
            <p:cNvPr id="588" name="“performance”"/>
            <p:cNvSpPr/>
            <p:nvPr/>
          </p:nvSpPr>
          <p:spPr>
            <a:xfrm>
              <a:off x="0" y="1684114"/>
              <a:ext cx="8684286" cy="1830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t">
              <a:spAutoFit/>
            </a:bodyPr>
            <a:lstStyle/>
            <a:p>
              <a:pPr algn="l" defTabSz="821531">
                <a:defRPr sz="11200">
                  <a:solidFill>
                    <a:srgbClr val="FFFFFF"/>
                  </a:solidFill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pPr>
              <a:r>
                <a:t>“</a:t>
              </a:r>
              <a:r>
                <a:rPr>
                  <a:solidFill>
                    <a:srgbClr val="797979"/>
                  </a:solidFill>
                </a:rPr>
                <a:t>p</a:t>
              </a:r>
              <a:r>
                <a:t>erformance</a:t>
              </a:r>
              <a:r>
                <a:t>”</a:t>
              </a:r>
            </a:p>
          </p:txBody>
        </p:sp>
        <p:sp>
          <p:nvSpPr>
            <p:cNvPr id="589" name="from your students’"/>
            <p:cNvSpPr/>
            <p:nvPr/>
          </p:nvSpPr>
          <p:spPr>
            <a:xfrm>
              <a:off x="4783049" y="1634040"/>
              <a:ext cx="4092145" cy="6305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t">
              <a:spAutoFit/>
            </a:bodyPr>
            <a:lstStyle>
              <a:lvl1pPr algn="l" defTabSz="821531">
                <a:defRPr sz="3800">
                  <a:solidFill>
                    <a:srgbClr val="FFFFFF"/>
                  </a:solidFill>
                  <a:latin typeface="Adobe Clean"/>
                  <a:ea typeface="Adobe Clean"/>
                  <a:cs typeface="Adobe Clean"/>
                  <a:sym typeface="Adobe Clean"/>
                </a:defRPr>
              </a:lvl1pPr>
            </a:lstStyle>
            <a:p>
              <a:pPr/>
              <a:r>
                <a:t>from your students’</a:t>
              </a:r>
            </a:p>
          </p:txBody>
        </p:sp>
      </p:grpSp>
      <p:sp>
        <p:nvSpPr>
          <p:cNvPr id="591" name="you must have a clear understanding of"/>
          <p:cNvSpPr/>
          <p:nvPr/>
        </p:nvSpPr>
        <p:spPr>
          <a:xfrm>
            <a:off x="7123309" y="3050679"/>
            <a:ext cx="6842481" cy="544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algn="l" defTabSz="821531">
              <a:defRPr sz="3200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pPr/>
            <a:r>
              <a:t>you must have a clear understanding of</a:t>
            </a:r>
          </a:p>
        </p:txBody>
      </p:sp>
      <p:sp>
        <p:nvSpPr>
          <p:cNvPr id="592" name="Rectangle"/>
          <p:cNvSpPr/>
          <p:nvPr/>
        </p:nvSpPr>
        <p:spPr>
          <a:xfrm>
            <a:off x="482439" y="4424957"/>
            <a:ext cx="4936490" cy="802870"/>
          </a:xfrm>
          <a:prstGeom prst="rect">
            <a:avLst/>
          </a:prstGeom>
          <a:solidFill>
            <a:srgbClr val="000000">
              <a:alpha val="30309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pic>
        <p:nvPicPr>
          <p:cNvPr id="593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12942" y="4024441"/>
            <a:ext cx="4745327" cy="3163552"/>
          </a:xfrm>
          <a:prstGeom prst="rect">
            <a:avLst/>
          </a:prstGeom>
          <a:ln w="12700">
            <a:miter lim="400000"/>
          </a:ln>
        </p:spPr>
      </p:pic>
      <p:sp>
        <p:nvSpPr>
          <p:cNvPr id="594" name="Rectangle"/>
          <p:cNvSpPr/>
          <p:nvPr/>
        </p:nvSpPr>
        <p:spPr>
          <a:xfrm>
            <a:off x="1949774" y="8239169"/>
            <a:ext cx="3799454" cy="802869"/>
          </a:xfrm>
          <a:prstGeom prst="rect">
            <a:avLst/>
          </a:prstGeom>
          <a:solidFill>
            <a:srgbClr val="000000">
              <a:alpha val="30309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pic>
        <p:nvPicPr>
          <p:cNvPr id="595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12748" y="4108620"/>
            <a:ext cx="4936490" cy="28086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4" grpId="6"/>
      <p:bldP build="whole" bldLvl="1" animBg="1" rev="0" advAuto="0" spid="590" grpId="1"/>
      <p:bldP build="whole" bldLvl="1" animBg="1" rev="0" advAuto="0" spid="582" grpId="2"/>
      <p:bldP build="whole" bldLvl="1" animBg="1" rev="0" advAuto="0" spid="583" grpId="5"/>
      <p:bldP build="whole" bldLvl="1" animBg="1" rev="0" advAuto="0" spid="595" grpId="7"/>
      <p:bldP build="whole" bldLvl="1" animBg="1" rev="0" advAuto="0" spid="592" grpId="3"/>
      <p:bldP build="whole" bldLvl="1" animBg="1" rev="0" advAuto="0" spid="593" grpId="4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Screen Shot 2016-08-29 at 9.28.19 AM.png" descr="Screen Shot 2016-08-29 at 9.28.1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66" y="75704"/>
            <a:ext cx="23540014" cy="13564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8" name="Screen Shot 2016-08-29 at 9.28.07 AM.png" descr="Screen Shot 2016-08-29 at 9.28.07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90880" y="1899194"/>
            <a:ext cx="9043876" cy="4764309"/>
          </a:xfrm>
          <a:prstGeom prst="rect">
            <a:avLst/>
          </a:prstGeom>
          <a:ln w="12700">
            <a:miter lim="400000"/>
          </a:ln>
        </p:spPr>
      </p:pic>
      <p:sp>
        <p:nvSpPr>
          <p:cNvPr id="599" name="use “facts” and “skills” as “tools” to gain deep understanding…"/>
          <p:cNvSpPr/>
          <p:nvPr/>
        </p:nvSpPr>
        <p:spPr>
          <a:xfrm>
            <a:off x="3689562" y="5624704"/>
            <a:ext cx="6302920" cy="1260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l" defTabSz="821531">
              <a:defRPr sz="4000"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use “facts” and “skills” as “tools” to gain deep understanding…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7" grpId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19421" y="13437"/>
            <a:ext cx="13968497" cy="13689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066" y="2353185"/>
            <a:ext cx="24424132" cy="9023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29658" y="7243955"/>
            <a:ext cx="7742659" cy="23378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" grpId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03096" y="77561"/>
            <a:ext cx="18062296" cy="13560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dots.png" descr="dot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0267" y="95646"/>
            <a:ext cx="20683466" cy="13637299"/>
          </a:xfrm>
          <a:prstGeom prst="rect">
            <a:avLst/>
          </a:prstGeom>
          <a:ln w="12700">
            <a:miter lim="400000"/>
          </a:ln>
        </p:spPr>
      </p:pic>
      <p:sp>
        <p:nvSpPr>
          <p:cNvPr id="606" name="main concept"/>
          <p:cNvSpPr/>
          <p:nvPr/>
        </p:nvSpPr>
        <p:spPr>
          <a:xfrm>
            <a:off x="7213002" y="8246824"/>
            <a:ext cx="2467179" cy="544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z="3200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pPr/>
            <a:r>
              <a:t>main concept</a:t>
            </a:r>
          </a:p>
        </p:txBody>
      </p:sp>
      <p:sp>
        <p:nvSpPr>
          <p:cNvPr id="607" name="main concept"/>
          <p:cNvSpPr/>
          <p:nvPr/>
        </p:nvSpPr>
        <p:spPr>
          <a:xfrm>
            <a:off x="10499127" y="10050621"/>
            <a:ext cx="2467179" cy="544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z="3200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pPr/>
            <a:r>
              <a:t>main concept</a:t>
            </a:r>
          </a:p>
        </p:txBody>
      </p:sp>
      <p:sp>
        <p:nvSpPr>
          <p:cNvPr id="608" name="main concept"/>
          <p:cNvSpPr/>
          <p:nvPr/>
        </p:nvSpPr>
        <p:spPr>
          <a:xfrm>
            <a:off x="6480768" y="6103699"/>
            <a:ext cx="2467179" cy="544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z="3200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pPr/>
            <a:r>
              <a:t>main concept</a:t>
            </a:r>
          </a:p>
        </p:txBody>
      </p:sp>
      <p:sp>
        <p:nvSpPr>
          <p:cNvPr id="609" name="main concept"/>
          <p:cNvSpPr/>
          <p:nvPr/>
        </p:nvSpPr>
        <p:spPr>
          <a:xfrm>
            <a:off x="9838330" y="4710668"/>
            <a:ext cx="2467179" cy="544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z="3200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pPr/>
            <a:r>
              <a:t>main concept</a:t>
            </a:r>
          </a:p>
        </p:txBody>
      </p:sp>
      <p:sp>
        <p:nvSpPr>
          <p:cNvPr id="610" name="main concept"/>
          <p:cNvSpPr/>
          <p:nvPr/>
        </p:nvSpPr>
        <p:spPr>
          <a:xfrm>
            <a:off x="13535221" y="8246824"/>
            <a:ext cx="2467180" cy="544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z="3200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pPr/>
            <a:r>
              <a:t>main concept</a:t>
            </a:r>
          </a:p>
        </p:txBody>
      </p:sp>
      <p:sp>
        <p:nvSpPr>
          <p:cNvPr id="611" name="instruct student to understand main concepts…"/>
          <p:cNvSpPr/>
          <p:nvPr/>
        </p:nvSpPr>
        <p:spPr>
          <a:xfrm>
            <a:off x="12778051" y="790132"/>
            <a:ext cx="11542057" cy="4562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556126" indent="-556126" algn="l" defTabSz="642937">
              <a:buSzPct val="100000"/>
              <a:buAutoNum type="arabicPeriod" startAt="1"/>
              <a:defRPr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instruct student to understand main concepts</a:t>
            </a:r>
          </a:p>
          <a:p>
            <a:pPr marL="556126" indent="-556126" algn="l" defTabSz="642937">
              <a:buSzPct val="100000"/>
              <a:buAutoNum type="arabicPeriod" startAt="1"/>
              <a:defRPr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coach or facilitate student to connect each main concept</a:t>
            </a:r>
          </a:p>
          <a:p>
            <a:pPr marL="556126" indent="-556126" algn="l" defTabSz="642937">
              <a:buSzPct val="100000"/>
              <a:buAutoNum type="arabicPeriod" startAt="1"/>
              <a:defRPr>
                <a:solidFill>
                  <a:srgbClr val="FFFFFF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reflect on how student forms his/her own pattern…</a:t>
            </a:r>
          </a:p>
        </p:txBody>
      </p:sp>
      <p:sp>
        <p:nvSpPr>
          <p:cNvPr id="612" name="Line"/>
          <p:cNvSpPr/>
          <p:nvPr/>
        </p:nvSpPr>
        <p:spPr>
          <a:xfrm flipV="1">
            <a:off x="13569563" y="9515966"/>
            <a:ext cx="1325557" cy="2104771"/>
          </a:xfrm>
          <a:prstGeom prst="line">
            <a:avLst/>
          </a:prstGeom>
          <a:ln w="88900">
            <a:solidFill>
              <a:srgbClr val="D6D6D6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613" name="instruct -&gt; understand"/>
          <p:cNvSpPr/>
          <p:nvPr/>
        </p:nvSpPr>
        <p:spPr>
          <a:xfrm>
            <a:off x="9719149" y="9710376"/>
            <a:ext cx="3312237" cy="503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z="2800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lvl1pPr>
          </a:lstStyle>
          <a:p>
            <a:pPr/>
            <a:r>
              <a:t>instruct -&gt; understand</a:t>
            </a:r>
          </a:p>
        </p:txBody>
      </p:sp>
      <p:sp>
        <p:nvSpPr>
          <p:cNvPr id="614" name="instruct -&gt; understand"/>
          <p:cNvSpPr/>
          <p:nvPr/>
        </p:nvSpPr>
        <p:spPr>
          <a:xfrm>
            <a:off x="6507307" y="7906580"/>
            <a:ext cx="3312237" cy="503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z="2800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lvl1pPr>
          </a:lstStyle>
          <a:p>
            <a:pPr/>
            <a:r>
              <a:t>instruct -&gt; understand</a:t>
            </a:r>
          </a:p>
        </p:txBody>
      </p:sp>
      <p:sp>
        <p:nvSpPr>
          <p:cNvPr id="615" name="instruct -&gt; understand"/>
          <p:cNvSpPr/>
          <p:nvPr/>
        </p:nvSpPr>
        <p:spPr>
          <a:xfrm>
            <a:off x="5757213" y="5763455"/>
            <a:ext cx="3312237" cy="503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z="2800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lvl1pPr>
          </a:lstStyle>
          <a:p>
            <a:pPr/>
            <a:r>
              <a:t>instruct -&gt; understand</a:t>
            </a:r>
          </a:p>
        </p:txBody>
      </p:sp>
      <p:sp>
        <p:nvSpPr>
          <p:cNvPr id="616" name="instruct -&gt; understand"/>
          <p:cNvSpPr/>
          <p:nvPr/>
        </p:nvSpPr>
        <p:spPr>
          <a:xfrm>
            <a:off x="9079057" y="4334705"/>
            <a:ext cx="3312237" cy="503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z="2800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lvl1pPr>
          </a:lstStyle>
          <a:p>
            <a:pPr/>
            <a:r>
              <a:t>instruct -&gt; understand</a:t>
            </a:r>
          </a:p>
        </p:txBody>
      </p:sp>
      <p:sp>
        <p:nvSpPr>
          <p:cNvPr id="617" name="instruct -&gt; understand"/>
          <p:cNvSpPr/>
          <p:nvPr/>
        </p:nvSpPr>
        <p:spPr>
          <a:xfrm>
            <a:off x="12775948" y="7906580"/>
            <a:ext cx="3312237" cy="503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z="2800">
                <a:solidFill>
                  <a:srgbClr val="FFFFFF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lvl1pPr>
          </a:lstStyle>
          <a:p>
            <a:pPr/>
            <a:r>
              <a:t>instruct -&gt; understand</a:t>
            </a:r>
          </a:p>
        </p:txBody>
      </p:sp>
      <p:sp>
        <p:nvSpPr>
          <p:cNvPr id="618" name="Line"/>
          <p:cNvSpPr/>
          <p:nvPr/>
        </p:nvSpPr>
        <p:spPr>
          <a:xfrm flipV="1">
            <a:off x="11018238" y="4934733"/>
            <a:ext cx="1428958" cy="2527515"/>
          </a:xfrm>
          <a:prstGeom prst="line">
            <a:avLst/>
          </a:prstGeom>
          <a:ln w="88900">
            <a:solidFill>
              <a:srgbClr val="D6D6D6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619" name="Line"/>
          <p:cNvSpPr/>
          <p:nvPr/>
        </p:nvSpPr>
        <p:spPr>
          <a:xfrm flipV="1">
            <a:off x="7331237" y="4941114"/>
            <a:ext cx="5132374" cy="2148237"/>
          </a:xfrm>
          <a:prstGeom prst="line">
            <a:avLst/>
          </a:prstGeom>
          <a:ln w="88900">
            <a:solidFill>
              <a:srgbClr val="D6D6D6"/>
            </a:solidFill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620" name="coach -&gt; connect"/>
          <p:cNvSpPr/>
          <p:nvPr/>
        </p:nvSpPr>
        <p:spPr>
          <a:xfrm>
            <a:off x="11300061" y="6767907"/>
            <a:ext cx="4625976" cy="77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defRPr sz="5000">
                <a:solidFill>
                  <a:srgbClr val="A9A9A9"/>
                </a:solidFill>
                <a:latin typeface="Adobe Clean Light"/>
                <a:ea typeface="Adobe Clean Light"/>
                <a:cs typeface="Adobe Clean Light"/>
                <a:sym typeface="Adobe Clean Light"/>
              </a:defRPr>
            </a:lvl1pPr>
          </a:lstStyle>
          <a:p>
            <a:pPr/>
            <a:r>
              <a:t>coach -&gt; connect</a:t>
            </a:r>
          </a:p>
        </p:txBody>
      </p:sp>
      <p:sp>
        <p:nvSpPr>
          <p:cNvPr id="621" name="supervise -&gt; form the pattern"/>
          <p:cNvSpPr/>
          <p:nvPr/>
        </p:nvSpPr>
        <p:spPr>
          <a:xfrm>
            <a:off x="6672782" y="2090611"/>
            <a:ext cx="5354767" cy="1702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642937">
              <a:defRPr sz="5600">
                <a:solidFill>
                  <a:srgbClr val="FFFFFF"/>
                </a:solidFill>
                <a:latin typeface="Adobe Clean"/>
                <a:ea typeface="Adobe Clean"/>
                <a:cs typeface="Adobe Clean"/>
                <a:sym typeface="Adobe Clean"/>
              </a:defRPr>
            </a:lvl1pPr>
          </a:lstStyle>
          <a:p>
            <a:pPr/>
            <a:r>
              <a:t>supervise -&gt; form the pattern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7806" y="23688"/>
            <a:ext cx="19368388" cy="136686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9015" y="25153"/>
            <a:ext cx="22085969" cy="136656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219" y="719963"/>
            <a:ext cx="24239563" cy="122760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651" y="3082757"/>
            <a:ext cx="24428040" cy="7550486"/>
          </a:xfrm>
          <a:prstGeom prst="rect">
            <a:avLst/>
          </a:prstGeom>
          <a:ln w="12700">
            <a:miter lim="400000"/>
          </a:ln>
        </p:spPr>
      </p:pic>
      <p:sp>
        <p:nvSpPr>
          <p:cNvPr id="630" name="CHALLENGE"/>
          <p:cNvSpPr/>
          <p:nvPr/>
        </p:nvSpPr>
        <p:spPr>
          <a:xfrm>
            <a:off x="8323722" y="3929778"/>
            <a:ext cx="12602465" cy="329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1160859">
              <a:defRPr sz="21000">
                <a:solidFill>
                  <a:srgbClr val="000000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CHALLENGE</a:t>
            </a:r>
          </a:p>
        </p:txBody>
      </p:sp>
      <p:sp>
        <p:nvSpPr>
          <p:cNvPr id="631" name="ACITIVITIES/TASKS"/>
          <p:cNvSpPr/>
          <p:nvPr/>
        </p:nvSpPr>
        <p:spPr>
          <a:xfrm>
            <a:off x="9948473" y="6404918"/>
            <a:ext cx="10975773" cy="1768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1160859">
              <a:defRPr sz="11200">
                <a:solidFill>
                  <a:srgbClr val="424242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/>
            <a:r>
              <a:t>ACITIVITIES/TASKS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6864"/>
            <a:ext cx="18288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634" name="brainstorming"/>
          <p:cNvSpPr/>
          <p:nvPr/>
        </p:nvSpPr>
        <p:spPr>
          <a:xfrm>
            <a:off x="4012586" y="2608365"/>
            <a:ext cx="4591432" cy="1158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1160859">
              <a:defRPr sz="8000">
                <a:solidFill>
                  <a:srgbClr val="424242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brainstorming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4817" y="2131852"/>
            <a:ext cx="17974366" cy="9452296"/>
          </a:xfrm>
          <a:prstGeom prst="rect">
            <a:avLst/>
          </a:prstGeom>
          <a:ln w="12700">
            <a:miter lim="400000"/>
          </a:ln>
        </p:spPr>
      </p:pic>
      <p:sp>
        <p:nvSpPr>
          <p:cNvPr id="639" name="Rectangle"/>
          <p:cNvSpPr/>
          <p:nvPr/>
        </p:nvSpPr>
        <p:spPr>
          <a:xfrm>
            <a:off x="9248723" y="22374"/>
            <a:ext cx="5696349" cy="13716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  <p:sp>
        <p:nvSpPr>
          <p:cNvPr id="640" name="Rectangle"/>
          <p:cNvSpPr/>
          <p:nvPr/>
        </p:nvSpPr>
        <p:spPr>
          <a:xfrm>
            <a:off x="14905003" y="22374"/>
            <a:ext cx="6159550" cy="13716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0" grpId="2"/>
      <p:bldP build="whole" bldLvl="1" animBg="1" rev="0" advAuto="0" spid="639" grpId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4817" y="2131852"/>
            <a:ext cx="17974366" cy="94522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797979"/>
      </a:dk1>
      <a:lt1>
        <a:srgbClr val="000000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797979"/>
            </a:solidFill>
            <a:effectLst/>
            <a:uFillTx/>
            <a:latin typeface="Adobe Clean Bold SemiCondensed"/>
            <a:ea typeface="Adobe Clean Bold SemiCondensed"/>
            <a:cs typeface="Adobe Clean Bold SemiCondensed"/>
            <a:sym typeface="Adobe Clean Bold Semi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797979"/>
            </a:solidFill>
            <a:effectLst/>
            <a:uFillTx/>
            <a:latin typeface="Adobe Clean Bold SemiCondensed"/>
            <a:ea typeface="Adobe Clean Bold SemiCondensed"/>
            <a:cs typeface="Adobe Clean Bold SemiCondensed"/>
            <a:sym typeface="Adobe Clean Bold Semi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